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62" r:id="rId3"/>
    <p:sldId id="258" r:id="rId4"/>
    <p:sldId id="263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774" y="-3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E02886-6FB8-4F92-8878-29DB66BCFB12}" type="datetimeFigureOut">
              <a:rPr lang="en-US" smtClean="0"/>
              <a:t>9/16/2013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586AF5-0E93-47B6-ABBC-8FA7CF0543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118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World Far Beyond the Realm of Just Gadget :D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586AF5-0E93-47B6-ABBC-8FA7CF05432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497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37A0A-BA4C-4C42-94D1-9135738C496D}" type="datetimeFigureOut">
              <a:rPr lang="en-US" smtClean="0"/>
              <a:t>9/16/2013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072C4-D991-4BFA-BD74-7D77B6E59A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376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37A0A-BA4C-4C42-94D1-9135738C496D}" type="datetimeFigureOut">
              <a:rPr lang="en-US" smtClean="0"/>
              <a:t>9/16/2013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072C4-D991-4BFA-BD74-7D77B6E59A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501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37A0A-BA4C-4C42-94D1-9135738C496D}" type="datetimeFigureOut">
              <a:rPr lang="en-US" smtClean="0"/>
              <a:t>9/16/2013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072C4-D991-4BFA-BD74-7D77B6E59A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955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37A0A-BA4C-4C42-94D1-9135738C496D}" type="datetimeFigureOut">
              <a:rPr lang="en-US" smtClean="0"/>
              <a:t>9/16/2013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072C4-D991-4BFA-BD74-7D77B6E59A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783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37A0A-BA4C-4C42-94D1-9135738C496D}" type="datetimeFigureOut">
              <a:rPr lang="en-US" smtClean="0"/>
              <a:t>9/16/2013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072C4-D991-4BFA-BD74-7D77B6E59A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817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37A0A-BA4C-4C42-94D1-9135738C496D}" type="datetimeFigureOut">
              <a:rPr lang="en-US" smtClean="0"/>
              <a:t>9/16/2013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072C4-D991-4BFA-BD74-7D77B6E59A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330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37A0A-BA4C-4C42-94D1-9135738C496D}" type="datetimeFigureOut">
              <a:rPr lang="en-US" smtClean="0"/>
              <a:t>9/16/2013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072C4-D991-4BFA-BD74-7D77B6E59A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113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37A0A-BA4C-4C42-94D1-9135738C496D}" type="datetimeFigureOut">
              <a:rPr lang="en-US" smtClean="0"/>
              <a:t>9/16/2013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072C4-D991-4BFA-BD74-7D77B6E59A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849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37A0A-BA4C-4C42-94D1-9135738C496D}" type="datetimeFigureOut">
              <a:rPr lang="en-US" smtClean="0"/>
              <a:t>9/16/2013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072C4-D991-4BFA-BD74-7D77B6E59A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751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37A0A-BA4C-4C42-94D1-9135738C496D}" type="datetimeFigureOut">
              <a:rPr lang="en-US" smtClean="0"/>
              <a:t>9/16/2013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072C4-D991-4BFA-BD74-7D77B6E59A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319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37A0A-BA4C-4C42-94D1-9135738C496D}" type="datetimeFigureOut">
              <a:rPr lang="en-US" smtClean="0"/>
              <a:t>9/16/2013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072C4-D991-4BFA-BD74-7D77B6E59A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472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937A0A-BA4C-4C42-94D1-9135738C496D}" type="datetimeFigureOut">
              <a:rPr lang="en-US" smtClean="0"/>
              <a:t>9/16/2013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2072C4-D991-4BFA-BD74-7D77B6E59A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740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11.png"/><Relationship Id="rId7" Type="http://schemas.openxmlformats.org/officeDocument/2006/relationships/image" Target="../media/image6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microsoft.com/office/2007/relationships/hdphoto" Target="../media/hdphoto1.wdp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5.png"/><Relationship Id="rId7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microsoft.com/office/2007/relationships/hdphoto" Target="../media/hdphoto2.wdp"/><Relationship Id="rId9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96710" y="-2353090"/>
            <a:ext cx="11073485" cy="4962111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85528">
            <a:off x="6649847" y="816034"/>
            <a:ext cx="2381162" cy="79078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New Gadget 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For New Era!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575226"/>
            <a:ext cx="4724400" cy="5333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000" dirty="0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You can’t play video game while you chatting with your friend?</a:t>
            </a:r>
            <a:endParaRPr lang="en-US" sz="2000" dirty="0"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447800" y="1287118"/>
            <a:ext cx="4038600" cy="5333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Or maybe you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wanna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 buy it but it’s too expensive?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48478" y="2057400"/>
            <a:ext cx="4267200" cy="5333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Now, it’s time for </a:t>
            </a:r>
            <a:r>
              <a:rPr lang="en-US" sz="2000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Belkon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 KG02!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953000" y="4205279"/>
            <a:ext cx="3352800" cy="53339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Only $550!</a:t>
            </a:r>
          </a:p>
          <a:p>
            <a:pPr marL="0" indent="0">
              <a:buFont typeface="Arial" pitchFamily="34" charset="0"/>
              <a:buNone/>
            </a:pP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02096" y="2609021"/>
            <a:ext cx="4953000" cy="402038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Features </a:t>
            </a:r>
            <a:r>
              <a:rPr lang="en-US" sz="4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:</a:t>
            </a:r>
          </a:p>
          <a:p>
            <a:pPr lvl="0"/>
            <a:r>
              <a:rPr lang="en-US" sz="4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Capasitive</a:t>
            </a:r>
            <a:r>
              <a:rPr lang="en-US" sz="4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 Touch screen </a:t>
            </a:r>
          </a:p>
          <a:p>
            <a:pPr lvl="0"/>
            <a:r>
              <a:rPr lang="en-US" sz="4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Dual camera</a:t>
            </a:r>
          </a:p>
          <a:p>
            <a:pPr lvl="0"/>
            <a:r>
              <a:rPr lang="en-US" sz="4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The battery can stand for 10 hours in active conditions</a:t>
            </a:r>
          </a:p>
          <a:p>
            <a:pPr lvl="0"/>
            <a:r>
              <a:rPr lang="en-US" sz="4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Ultra </a:t>
            </a:r>
            <a:r>
              <a:rPr lang="en-US" sz="4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slim</a:t>
            </a:r>
            <a:endParaRPr lang="en-US" sz="4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  <a:p>
            <a:pPr lvl="0"/>
            <a:r>
              <a:rPr lang="en-US" sz="4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WiFi</a:t>
            </a:r>
            <a:r>
              <a:rPr lang="en-US" sz="4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 certified</a:t>
            </a:r>
          </a:p>
          <a:p>
            <a:pPr lvl="0"/>
            <a:r>
              <a:rPr lang="en-US" sz="4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Charging automatically</a:t>
            </a:r>
          </a:p>
          <a:p>
            <a:pPr lvl="0"/>
            <a:r>
              <a:rPr lang="en-US" sz="4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Multi Language</a:t>
            </a:r>
          </a:p>
          <a:p>
            <a:pPr lvl="0"/>
            <a:r>
              <a:rPr lang="en-US" sz="4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Bonus! Card reader for </a:t>
            </a:r>
            <a:r>
              <a:rPr lang="en-US" sz="4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MicroSD</a:t>
            </a:r>
            <a:r>
              <a:rPr lang="en-US" sz="4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 and </a:t>
            </a:r>
            <a:r>
              <a:rPr lang="en-US" sz="4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MicroSD</a:t>
            </a:r>
            <a:r>
              <a:rPr lang="en-US" sz="4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 16GB</a:t>
            </a:r>
          </a:p>
          <a:p>
            <a:pPr lvl="0"/>
            <a:r>
              <a:rPr lang="en-US" sz="4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Prime quality for </a:t>
            </a:r>
            <a:r>
              <a:rPr lang="en-US" sz="4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MicroSD</a:t>
            </a:r>
            <a:r>
              <a:rPr lang="en-US" sz="4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 edge slot</a:t>
            </a:r>
          </a:p>
          <a:p>
            <a:pPr lvl="0"/>
            <a:r>
              <a:rPr lang="en-US" sz="4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Support </a:t>
            </a:r>
            <a:r>
              <a:rPr lang="en-US" sz="4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Moonshel</a:t>
            </a:r>
            <a:r>
              <a:rPr lang="en-US" sz="4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 for MP3 and </a:t>
            </a:r>
            <a:r>
              <a:rPr lang="en-US" sz="4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film</a:t>
            </a:r>
            <a:endParaRPr lang="en-US" sz="4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46" r="11289" b="13147"/>
          <a:stretch/>
        </p:blipFill>
        <p:spPr>
          <a:xfrm>
            <a:off x="5146208" y="2070538"/>
            <a:ext cx="2473792" cy="21195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9" name="TextBox 18"/>
          <p:cNvSpPr txBox="1"/>
          <p:nvPr/>
        </p:nvSpPr>
        <p:spPr>
          <a:xfrm>
            <a:off x="5987766" y="4466810"/>
            <a:ext cx="370532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kern="0" dirty="0" smtClean="0">
                <a:solidFill>
                  <a:srgbClr val="00B0F0"/>
                </a:solidFill>
                <a:effectLst>
                  <a:outerShdw blurRad="76200" dist="76200" dir="6600000" algn="t" rotWithShape="0">
                    <a:prstClr val="black">
                      <a:alpha val="35000"/>
                    </a:prstClr>
                  </a:outerShdw>
                </a:effectLst>
                <a:latin typeface="Aharoni" pitchFamily="2" charset="-79"/>
                <a:cs typeface="Aharoni" pitchFamily="2" charset="-79"/>
              </a:rPr>
              <a:t>Discount 10%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kern="0" dirty="0" smtClean="0">
                <a:solidFill>
                  <a:srgbClr val="00B0F0"/>
                </a:solidFill>
                <a:effectLst>
                  <a:outerShdw blurRad="76200" dist="76200" dir="6600000" algn="t" rotWithShape="0">
                    <a:prstClr val="black">
                      <a:alpha val="35000"/>
                    </a:prstClr>
                  </a:outerShdw>
                </a:effectLst>
                <a:latin typeface="Aharoni" pitchFamily="2" charset="-79"/>
                <a:cs typeface="Aharoni" pitchFamily="2" charset="-79"/>
              </a:rPr>
              <a:t>+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kern="0" dirty="0" smtClean="0">
                <a:solidFill>
                  <a:srgbClr val="00B0F0"/>
                </a:solidFill>
                <a:effectLst>
                  <a:outerShdw blurRad="76200" dist="76200" dir="6600000" algn="t" rotWithShape="0">
                    <a:prstClr val="black">
                      <a:alpha val="35000"/>
                    </a:prstClr>
                  </a:outerShdw>
                </a:effectLst>
                <a:latin typeface="Aharoni" pitchFamily="2" charset="-79"/>
                <a:cs typeface="Aharoni" pitchFamily="2" charset="-79"/>
              </a:rPr>
              <a:t>Goodie bag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>
                <a:outerShdw blurRad="76200" dist="76200" dir="6600000" algn="t" rotWithShape="0">
                  <a:prstClr val="black">
                    <a:alpha val="35000"/>
                  </a:prstClr>
                </a:outerShdw>
              </a:effectLst>
              <a:uLnTx/>
              <a:uFillTx/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953000" y="4893267"/>
            <a:ext cx="205376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76200" dist="76200" dir="6600000" algn="t" rotWithShape="0">
                    <a:prstClr val="black">
                      <a:alpha val="35000"/>
                    </a:prstClr>
                  </a:outerShdw>
                </a:effectLst>
                <a:uLnTx/>
                <a:uFillTx/>
                <a:latin typeface="Aharoni" pitchFamily="2" charset="-79"/>
                <a:cs typeface="Aharoni" pitchFamily="2" charset="-79"/>
              </a:rPr>
              <a:t>Don’t wait,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76200" dist="76200" dir="6600000" algn="t" rotWithShape="0">
                    <a:prstClr val="black">
                      <a:alpha val="35000"/>
                    </a:prstClr>
                  </a:outerShdw>
                </a:effectLst>
                <a:uLnTx/>
                <a:uFillTx/>
                <a:latin typeface="Aharoni" pitchFamily="2" charset="-79"/>
                <a:cs typeface="Aharoni" pitchFamily="2" charset="-79"/>
              </a:rPr>
              <a:t>Call now!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>
                <a:outerShdw blurRad="76200" dist="76200" dir="6600000" algn="t" rotWithShape="0">
                  <a:prstClr val="black">
                    <a:alpha val="35000"/>
                  </a:prstClr>
                </a:outerShdw>
              </a:effectLst>
              <a:uLnTx/>
              <a:uFillTx/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907586" y="6106181"/>
            <a:ext cx="25987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kern="0" dirty="0" smtClean="0">
                <a:solidFill>
                  <a:srgbClr val="00B0F0"/>
                </a:solidFill>
                <a:effectLst>
                  <a:outerShdw blurRad="76200" dist="76200" dir="6600000" algn="t" rotWithShape="0">
                    <a:prstClr val="black">
                      <a:alpha val="35000"/>
                    </a:prstClr>
                  </a:outerShdw>
                </a:effectLst>
                <a:latin typeface="Aharoni" pitchFamily="2" charset="-79"/>
                <a:cs typeface="Aharoni" pitchFamily="2" charset="-79"/>
              </a:rPr>
              <a:t>CP: 085752278658</a:t>
            </a:r>
          </a:p>
        </p:txBody>
      </p:sp>
    </p:spTree>
    <p:extLst>
      <p:ext uri="{BB962C8B-B14F-4D97-AF65-F5344CB8AC3E}">
        <p14:creationId xmlns:p14="http://schemas.microsoft.com/office/powerpoint/2010/main" val="5225651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"/>
                            </p:stCondLst>
                            <p:childTnLst>
                              <p:par>
                                <p:cTn id="10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1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400"/>
                            </p:stCondLst>
                            <p:childTnLst>
                              <p:par>
                                <p:cTn id="112" presetID="1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1"/>
      <p:bldP spid="5" grpId="0"/>
      <p:bldP spid="6" grpId="0"/>
      <p:bldP spid="7" grpId="0"/>
      <p:bldP spid="19" grpId="0"/>
      <p:bldP spid="20" grpId="0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0" cy="6858000"/>
          </a:xfrm>
          <a:prstGeom prst="rect">
            <a:avLst/>
          </a:prstGeom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26433">
            <a:off x="3583000" y="1197585"/>
            <a:ext cx="2675620" cy="4767630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 val="1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248502" y="609597"/>
            <a:ext cx="6462025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76200" dist="76200" dir="6600000" algn="t" rotWithShape="0">
                    <a:prstClr val="black">
                      <a:alpha val="35000"/>
                    </a:prst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YOU CAN’T PLAY</a:t>
            </a:r>
            <a:endParaRPr kumimoji="0" lang="en-US" sz="58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>
                <a:outerShdw blurRad="76200" dist="76200" dir="6600000" algn="t" rotWithShape="0">
                  <a:prstClr val="black">
                    <a:alpha val="35000"/>
                  </a:prstClr>
                </a:outerShdw>
              </a:effectLst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09040" y="1453089"/>
            <a:ext cx="674094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1" i="0" u="none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>
                  <a:outerShdw blurRad="76200" dist="76200" dir="6600000" algn="t" rotWithShape="0">
                    <a:prstClr val="black">
                      <a:alpha val="35000"/>
                    </a:prst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VIDEO</a:t>
            </a:r>
            <a:r>
              <a:rPr kumimoji="0" lang="en-US" sz="8000" b="1" i="0" u="none" strike="noStrike" kern="0" cap="none" spc="0" normalizeH="0" noProof="0" dirty="0" smtClean="0">
                <a:ln>
                  <a:noFill/>
                </a:ln>
                <a:solidFill>
                  <a:srgbClr val="00B0F0"/>
                </a:solidFill>
                <a:effectLst>
                  <a:outerShdw blurRad="76200" dist="76200" dir="6600000" algn="t" rotWithShape="0">
                    <a:prstClr val="black">
                      <a:alpha val="35000"/>
                    </a:prst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 GAME</a:t>
            </a:r>
            <a:endParaRPr kumimoji="0" lang="en-US" sz="8000" b="1" i="0" u="none" strike="noStrike" kern="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>
                <a:outerShdw blurRad="76200" dist="76200" dir="6600000" algn="t" rotWithShape="0">
                  <a:prstClr val="black">
                    <a:alpha val="35000"/>
                  </a:prstClr>
                </a:outerShdw>
              </a:effectLst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4112" y="2614448"/>
            <a:ext cx="8675773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76200" dist="76200" dir="6600000" algn="t" rotWithShape="0">
                    <a:prstClr val="black">
                      <a:alpha val="35000"/>
                    </a:prst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WHILE YOU</a:t>
            </a:r>
            <a:r>
              <a:rPr kumimoji="0" lang="en-US" sz="8000" b="1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76200" dist="76200" dir="6600000" algn="t" rotWithShape="0">
                    <a:prstClr val="black">
                      <a:alpha val="35000"/>
                    </a:prst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1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76200" dist="76200" dir="6600000" algn="t" rotWithShape="0">
                    <a:prstClr val="black">
                      <a:alpha val="35000"/>
                    </a:prst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CHATTING WITH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1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76200" dist="76200" dir="6600000" algn="t" rotWithShape="0">
                    <a:prstClr val="black">
                      <a:alpha val="35000"/>
                    </a:prst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YOUR FRIENDS?</a:t>
            </a:r>
            <a:endParaRPr kumimoji="0" lang="en-US" sz="80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76200" dist="76200" dir="6600000" algn="t" rotWithShape="0">
                  <a:prstClr val="black">
                    <a:alpha val="35000"/>
                  </a:prstClr>
                </a:outerShdw>
              </a:effectLst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00902" y="1371600"/>
            <a:ext cx="6175088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800" b="1" kern="0" noProof="0" dirty="0" smtClean="0">
                <a:solidFill>
                  <a:srgbClr val="FFFFFF"/>
                </a:solidFill>
                <a:effectLst>
                  <a:outerShdw blurRad="76200" dist="76200" dir="6600000" algn="t" rotWithShape="0">
                    <a:prstClr val="black">
                      <a:alpha val="35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OR YOU WANNA</a:t>
            </a:r>
            <a:endParaRPr kumimoji="0" lang="en-US" sz="58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>
                <a:outerShdw blurRad="76200" dist="76200" dir="6600000" algn="t" rotWithShape="0">
                  <a:prstClr val="black">
                    <a:alpha val="35000"/>
                  </a:prstClr>
                </a:outerShdw>
              </a:effectLst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4907" y="2141676"/>
            <a:ext cx="825418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b="1" kern="0" dirty="0" smtClean="0">
                <a:solidFill>
                  <a:srgbClr val="00B0F0"/>
                </a:solidFill>
                <a:effectLst>
                  <a:outerShdw blurRad="76200" dist="76200" dir="6600000" algn="t" rotWithShape="0">
                    <a:prstClr val="black">
                      <a:alpha val="35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BUY BUT IT’S</a:t>
            </a:r>
            <a:endParaRPr kumimoji="0" lang="en-US" sz="9600" b="1" i="0" u="none" strike="noStrike" kern="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>
                <a:outerShdw blurRad="76200" dist="76200" dir="6600000" algn="t" rotWithShape="0">
                  <a:prstClr val="black">
                    <a:alpha val="35000"/>
                  </a:prstClr>
                </a:outerShdw>
              </a:effectLst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072" y="3429000"/>
            <a:ext cx="913743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0" b="1" kern="0" dirty="0" smtClean="0">
                <a:solidFill>
                  <a:schemeClr val="bg1"/>
                </a:solidFill>
                <a:effectLst>
                  <a:outerShdw blurRad="76200" dist="76200" dir="6600000" algn="t" rotWithShape="0">
                    <a:prstClr val="black">
                      <a:alpha val="35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TOO EXPENSIVE?</a:t>
            </a:r>
            <a:endParaRPr kumimoji="0" lang="en-US" sz="80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76200" dist="76200" dir="6600000" algn="t" rotWithShape="0">
                  <a:prstClr val="black">
                    <a:alpha val="35000"/>
                  </a:prstClr>
                </a:outerShdw>
              </a:effectLst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8630" y="3160409"/>
            <a:ext cx="41072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kern="0" noProof="0" dirty="0" smtClean="0">
                <a:solidFill>
                  <a:srgbClr val="FFFFFF"/>
                </a:solidFill>
                <a:effectLst>
                  <a:outerShdw blurRad="76200" dist="76200" dir="6600000" algn="t" rotWithShape="0">
                    <a:prstClr val="black">
                      <a:alpha val="35000"/>
                    </a:prstClr>
                  </a:outerShdw>
                </a:effectLst>
                <a:latin typeface="Aharoni" pitchFamily="2" charset="-79"/>
                <a:cs typeface="Aharoni" pitchFamily="2" charset="-79"/>
              </a:rPr>
              <a:t>IT’S TIME FOR</a:t>
            </a:r>
            <a:endParaRPr kumimoji="0" lang="en-US" sz="48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>
                <a:outerShdw blurRad="76200" dist="76200" dir="6600000" algn="t" rotWithShape="0">
                  <a:prstClr val="black">
                    <a:alpha val="35000"/>
                  </a:prstClr>
                </a:outerShdw>
              </a:effectLst>
              <a:uLnTx/>
              <a:uFillTx/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34111" y="3845138"/>
            <a:ext cx="709040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800" b="1" kern="0" dirty="0" err="1" smtClean="0">
                <a:solidFill>
                  <a:srgbClr val="00B0F0"/>
                </a:solidFill>
                <a:effectLst>
                  <a:outerShdw blurRad="76200" dist="76200" dir="6600000" algn="t" rotWithShape="0">
                    <a:prstClr val="black">
                      <a:alpha val="35000"/>
                    </a:prstClr>
                  </a:outerShdw>
                </a:effectLst>
                <a:latin typeface="Aharoni" pitchFamily="2" charset="-79"/>
                <a:cs typeface="Aharoni" pitchFamily="2" charset="-79"/>
              </a:rPr>
              <a:t>Belkon</a:t>
            </a:r>
            <a:r>
              <a:rPr lang="en-US" sz="8800" b="1" kern="0" dirty="0" smtClean="0">
                <a:solidFill>
                  <a:srgbClr val="00B0F0"/>
                </a:solidFill>
                <a:effectLst>
                  <a:outerShdw blurRad="76200" dist="76200" dir="6600000" algn="t" rotWithShape="0">
                    <a:prstClr val="black">
                      <a:alpha val="35000"/>
                    </a:prstClr>
                  </a:outerShdw>
                </a:effectLst>
                <a:latin typeface="Aharoni" pitchFamily="2" charset="-79"/>
                <a:cs typeface="Aharoni" pitchFamily="2" charset="-79"/>
              </a:rPr>
              <a:t> KG02!</a:t>
            </a:r>
            <a:endParaRPr kumimoji="0" lang="en-US" sz="8800" b="1" i="0" u="none" strike="noStrike" kern="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>
                <a:outerShdw blurRad="76200" dist="76200" dir="6600000" algn="t" rotWithShape="0">
                  <a:prstClr val="black">
                    <a:alpha val="35000"/>
                  </a:prstClr>
                </a:outerShdw>
              </a:effectLst>
              <a:uLnTx/>
              <a:uFillTx/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07" r="10822" b="10033"/>
          <a:stretch/>
        </p:blipFill>
        <p:spPr>
          <a:xfrm>
            <a:off x="6009218" y="1143000"/>
            <a:ext cx="2602617" cy="24561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5" name="TextBox 14"/>
          <p:cNvSpPr txBox="1"/>
          <p:nvPr/>
        </p:nvSpPr>
        <p:spPr>
          <a:xfrm>
            <a:off x="457200" y="2464676"/>
            <a:ext cx="5264583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800" b="1" kern="0" dirty="0" smtClean="0">
                <a:solidFill>
                  <a:srgbClr val="FFFFFF"/>
                </a:solidFill>
                <a:effectLst>
                  <a:outerShdw blurRad="76200" dist="76200" dir="6600000" algn="t" rotWithShape="0">
                    <a:prstClr val="black">
                      <a:alpha val="35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WHY SHOULD</a:t>
            </a:r>
            <a:endParaRPr kumimoji="0" lang="en-US" sz="58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>
                <a:outerShdw blurRad="76200" dist="76200" dir="6600000" algn="t" rotWithShape="0">
                  <a:prstClr val="black">
                    <a:alpha val="35000"/>
                  </a:prstClr>
                </a:outerShdw>
              </a:effectLst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200" y="3581400"/>
            <a:ext cx="734207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800" b="1" kern="0" dirty="0" err="1" smtClean="0">
                <a:solidFill>
                  <a:srgbClr val="00B0F0"/>
                </a:solidFill>
                <a:effectLst>
                  <a:outerShdw blurRad="76200" dist="76200" dir="6600000" algn="t" rotWithShape="0">
                    <a:prstClr val="black">
                      <a:alpha val="35000"/>
                    </a:prstClr>
                  </a:outerShdw>
                </a:effectLst>
                <a:latin typeface="Aharoni" pitchFamily="2" charset="-79"/>
                <a:cs typeface="Aharoni" pitchFamily="2" charset="-79"/>
              </a:rPr>
              <a:t>Belkon</a:t>
            </a:r>
            <a:r>
              <a:rPr lang="en-US" sz="8800" b="1" kern="0" dirty="0" smtClean="0">
                <a:solidFill>
                  <a:srgbClr val="00B0F0"/>
                </a:solidFill>
                <a:effectLst>
                  <a:outerShdw blurRad="76200" dist="76200" dir="6600000" algn="t" rotWithShape="0">
                    <a:prstClr val="black">
                      <a:alpha val="35000"/>
                    </a:prstClr>
                  </a:outerShdw>
                </a:effectLst>
                <a:latin typeface="Aharoni" pitchFamily="2" charset="-79"/>
                <a:cs typeface="Aharoni" pitchFamily="2" charset="-79"/>
              </a:rPr>
              <a:t> KG02?</a:t>
            </a:r>
            <a:endParaRPr kumimoji="0" lang="en-US" sz="8800" b="1" i="0" u="none" strike="noStrike" kern="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>
                <a:outerShdw blurRad="76200" dist="76200" dir="6600000" algn="t" rotWithShape="0">
                  <a:prstClr val="black">
                    <a:alpha val="35000"/>
                  </a:prstClr>
                </a:outerShdw>
              </a:effectLst>
              <a:uLnTx/>
              <a:uFillTx/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38096" y="2065570"/>
            <a:ext cx="4025133" cy="4025133"/>
          </a:xfrm>
          <a:prstGeom prst="rect">
            <a:avLst/>
          </a:prstGeom>
        </p:spPr>
      </p:pic>
      <p:pic>
        <p:nvPicPr>
          <p:cNvPr id="18" name="Content Placeholder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10" r="11856" b="10064"/>
          <a:stretch/>
        </p:blipFill>
        <p:spPr>
          <a:xfrm>
            <a:off x="5433984" y="3641307"/>
            <a:ext cx="652529" cy="5961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" name="Content Placeholder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10" r="11856" b="10064"/>
          <a:stretch/>
        </p:blipFill>
        <p:spPr>
          <a:xfrm>
            <a:off x="4227923" y="2396620"/>
            <a:ext cx="652529" cy="5961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" name="Content Placeholder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10" r="11856" b="10064"/>
          <a:stretch/>
        </p:blipFill>
        <p:spPr>
          <a:xfrm>
            <a:off x="3346336" y="3062085"/>
            <a:ext cx="652529" cy="5961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" name="Content Placeholder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10" r="11856" b="10064"/>
          <a:stretch/>
        </p:blipFill>
        <p:spPr>
          <a:xfrm>
            <a:off x="3575394" y="4290583"/>
            <a:ext cx="652529" cy="5961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2" name="Content Placeholder 7"/>
          <p:cNvPicPr>
            <a:picLocks noGrp="1" noChangeAspect="1"/>
          </p:cNvPicPr>
          <p:nvPr>
            <p:ph idx="1"/>
          </p:nvPr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10" r="11856" b="10064"/>
          <a:stretch/>
        </p:blipFill>
        <p:spPr>
          <a:xfrm>
            <a:off x="5087647" y="4509395"/>
            <a:ext cx="652529" cy="5961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3" name="Content Placeholder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10" r="11856" b="10064"/>
          <a:stretch/>
        </p:blipFill>
        <p:spPr>
          <a:xfrm>
            <a:off x="5249613" y="2832866"/>
            <a:ext cx="652529" cy="5961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1037" y="3290821"/>
            <a:ext cx="495300" cy="438150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 val="1"/>
            </a:ext>
          </a:extLst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548764">
            <a:off x="6114263" y="3568622"/>
            <a:ext cx="619125" cy="657225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 val="1"/>
            </a:ext>
          </a:extLst>
        </p:spPr>
      </p:pic>
    </p:spTree>
    <p:extLst>
      <p:ext uri="{BB962C8B-B14F-4D97-AF65-F5344CB8AC3E}">
        <p14:creationId xmlns:p14="http://schemas.microsoft.com/office/powerpoint/2010/main" val="1934619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600"/>
                            </p:stCondLst>
                            <p:childTnLst>
                              <p:par>
                                <p:cTn id="14" presetID="2" presetClass="exit" presetSubtype="8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" presetClass="exit" presetSubtype="8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" presetClass="exit" presetSubtype="8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8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700"/>
                            </p:stCondLst>
                            <p:childTnLst>
                              <p:par>
                                <p:cTn id="37" presetID="2" presetClass="exit" presetSubtype="8" fill="hold" grpId="1" nodeType="afterEffect">
                                  <p:stCondLst>
                                    <p:cond delay="14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6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6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5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xit" presetSubtype="8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6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6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5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" presetClass="exit" presetSubtype="8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6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6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5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6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900"/>
                            </p:stCondLst>
                            <p:childTnLst>
                              <p:par>
                                <p:cTn id="60" presetID="2" presetClass="exit" presetSubtype="8" fill="hold" grpId="1" nodeType="afterEffect">
                                  <p:stCondLst>
                                    <p:cond delay="1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2" presetClass="exit" presetSubtype="8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" presetClass="exit" presetSubtype="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2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300"/>
                            </p:stCondLst>
                            <p:childTnLst>
                              <p:par>
                                <p:cTn id="87" presetID="1" presetClass="entr" presetSubtype="0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000"/>
                            </p:stCondLst>
                            <p:childTnLst>
                              <p:par>
                                <p:cTn id="90" presetID="1" presetClass="entr" presetSubtype="0" fill="hold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800"/>
                            </p:stCondLst>
                            <p:childTnLst>
                              <p:par>
                                <p:cTn id="93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200"/>
                            </p:stCondLst>
                            <p:childTnLst>
                              <p:par>
                                <p:cTn id="96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600"/>
                            </p:stCondLst>
                            <p:childTnLst>
                              <p:par>
                                <p:cTn id="99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6000"/>
                            </p:stCondLst>
                            <p:childTnLst>
                              <p:par>
                                <p:cTn id="102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6400"/>
                            </p:stCondLst>
                            <p:childTnLst>
                              <p:par>
                                <p:cTn id="105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53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5" grpId="0"/>
      <p:bldP spid="15" grpId="1"/>
      <p:bldP spid="16" grpId="0"/>
      <p:bldP spid="16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0" cy="6858000"/>
          </a:xfrm>
          <a:prstGeom prst="rect">
            <a:avLst/>
          </a:prstGeom>
        </p:spPr>
      </p:pic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78677" y="99643"/>
            <a:ext cx="5275205" cy="7620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4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Belkon</a:t>
            </a:r>
            <a:r>
              <a:rPr 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 KG02 Features</a:t>
            </a:r>
            <a:endParaRPr lang="en-US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838200" y="1905000"/>
            <a:ext cx="2743200" cy="1724929"/>
            <a:chOff x="2043595" y="1865245"/>
            <a:chExt cx="5474806" cy="3618884"/>
          </a:xfrm>
        </p:grpSpPr>
        <p:sp>
          <p:nvSpPr>
            <p:cNvPr id="7" name="Rectangle 6"/>
            <p:cNvSpPr/>
            <p:nvPr/>
          </p:nvSpPr>
          <p:spPr>
            <a:xfrm>
              <a:off x="2141665" y="1865245"/>
              <a:ext cx="5376736" cy="3521869"/>
            </a:xfrm>
            <a:prstGeom prst="rect">
              <a:avLst/>
            </a:prstGeom>
            <a:gradFill>
              <a:gsLst>
                <a:gs pos="0">
                  <a:schemeClr val="bg1">
                    <a:lumMod val="98000"/>
                    <a:lumOff val="2000"/>
                    <a:alpha val="21000"/>
                  </a:schemeClr>
                </a:gs>
                <a:gs pos="39999">
                  <a:schemeClr val="bg1">
                    <a:lumMod val="75000"/>
                    <a:alpha val="18000"/>
                  </a:schemeClr>
                </a:gs>
                <a:gs pos="70000">
                  <a:schemeClr val="bg1">
                    <a:lumMod val="65000"/>
                    <a:alpha val="14000"/>
                  </a:schemeClr>
                </a:gs>
                <a:gs pos="100000">
                  <a:schemeClr val="bg1">
                    <a:alpha val="14000"/>
                  </a:schemeClr>
                </a:gs>
              </a:gsLst>
              <a:lin ang="5400000" scaled="0"/>
            </a:gra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 7"/>
            <p:cNvSpPr/>
            <p:nvPr/>
          </p:nvSpPr>
          <p:spPr bwMode="auto">
            <a:xfrm>
              <a:off x="2043595" y="1933891"/>
              <a:ext cx="5394031" cy="3550238"/>
            </a:xfrm>
            <a:custGeom>
              <a:avLst/>
              <a:gdLst>
                <a:gd name="connsiteX0" fmla="*/ 0 w 5092700"/>
                <a:gd name="connsiteY0" fmla="*/ 0 h 3771900"/>
                <a:gd name="connsiteX1" fmla="*/ 12700 w 5092700"/>
                <a:gd name="connsiteY1" fmla="*/ 3733800 h 3771900"/>
                <a:gd name="connsiteX2" fmla="*/ 5092700 w 5092700"/>
                <a:gd name="connsiteY2" fmla="*/ 3771900 h 3771900"/>
                <a:gd name="connsiteX0" fmla="*/ 0 w 5092700"/>
                <a:gd name="connsiteY0" fmla="*/ 0 h 3771900"/>
                <a:gd name="connsiteX1" fmla="*/ 12700 w 5092700"/>
                <a:gd name="connsiteY1" fmla="*/ 3733800 h 3771900"/>
                <a:gd name="connsiteX2" fmla="*/ 5092700 w 5092700"/>
                <a:gd name="connsiteY2" fmla="*/ 3771900 h 3771900"/>
                <a:gd name="connsiteX0" fmla="*/ 0 w 5092700"/>
                <a:gd name="connsiteY0" fmla="*/ 0 h 3771900"/>
                <a:gd name="connsiteX1" fmla="*/ 12700 w 5092700"/>
                <a:gd name="connsiteY1" fmla="*/ 3733800 h 3771900"/>
                <a:gd name="connsiteX2" fmla="*/ 5092700 w 5092700"/>
                <a:gd name="connsiteY2" fmla="*/ 3771900 h 3771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092700" h="3771900">
                  <a:moveTo>
                    <a:pt x="0" y="0"/>
                  </a:moveTo>
                  <a:cubicBezTo>
                    <a:pt x="4233" y="1244600"/>
                    <a:pt x="8467" y="2489200"/>
                    <a:pt x="12700" y="3733800"/>
                  </a:cubicBezTo>
                  <a:lnTo>
                    <a:pt x="5092700" y="3771900"/>
                  </a:lnTo>
                </a:path>
              </a:pathLst>
            </a:custGeom>
            <a:noFill/>
            <a:ln w="177800" cap="sq">
              <a:gradFill flip="none" rotWithShape="1">
                <a:gsLst>
                  <a:gs pos="0">
                    <a:srgbClr val="FFFFFF">
                      <a:alpha val="57000"/>
                    </a:srgbClr>
                  </a:gs>
                  <a:gs pos="7001">
                    <a:srgbClr val="E6E6E6">
                      <a:alpha val="74000"/>
                    </a:srgbClr>
                  </a:gs>
                  <a:gs pos="32001">
                    <a:srgbClr val="7D8496">
                      <a:alpha val="64000"/>
                    </a:srgbClr>
                  </a:gs>
                  <a:gs pos="47000">
                    <a:srgbClr val="E6E6E6">
                      <a:alpha val="69000"/>
                    </a:srgbClr>
                  </a:gs>
                  <a:gs pos="85001">
                    <a:srgbClr val="7D8496">
                      <a:alpha val="70000"/>
                    </a:srgbClr>
                  </a:gs>
                  <a:gs pos="100000">
                    <a:srgbClr val="E6E6E6">
                      <a:alpha val="64000"/>
                    </a:srgbClr>
                  </a:gs>
                </a:gsLst>
                <a:lin ang="5400000" scaled="0"/>
                <a:tileRect r="-100000" b="-100000"/>
              </a:gradFill>
              <a:round/>
            </a:ln>
            <a:effectLst>
              <a:glow rad="127000">
                <a:schemeClr val="bg1">
                  <a:alpha val="5000"/>
                </a:schemeClr>
              </a:glow>
              <a:softEdge rad="38100"/>
            </a:effectLst>
            <a:extLst>
              <a:ext uri="{53640926-AAD7-44D8-BBD7-CCE9431645EC}">
                <a14:shadowObscured xmlns:a14="http://schemas.microsoft.com/office/drawing/2010/main"/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 rot="17545312">
            <a:off x="536296" y="1333643"/>
            <a:ext cx="3072267" cy="2821400"/>
            <a:chOff x="1663700" y="662064"/>
            <a:chExt cx="6007100" cy="6030836"/>
          </a:xfrm>
        </p:grpSpPr>
        <p:sp>
          <p:nvSpPr>
            <p:cNvPr id="10" name="Rectangle 9"/>
            <p:cNvSpPr/>
            <p:nvPr/>
          </p:nvSpPr>
          <p:spPr>
            <a:xfrm>
              <a:off x="1663700" y="662064"/>
              <a:ext cx="6007100" cy="60308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/>
          </p:nvSpPr>
          <p:spPr bwMode="auto">
            <a:xfrm rot="4500000">
              <a:off x="2572028" y="1763698"/>
              <a:ext cx="4016884" cy="3367727"/>
            </a:xfrm>
            <a:custGeom>
              <a:avLst/>
              <a:gdLst/>
              <a:ahLst/>
              <a:cxnLst/>
              <a:rect l="l" t="t" r="r" b="b"/>
              <a:pathLst>
                <a:path w="4237230" h="3367728">
                  <a:moveTo>
                    <a:pt x="2118615" y="1626714"/>
                  </a:moveTo>
                  <a:cubicBezTo>
                    <a:pt x="2087052" y="1626714"/>
                    <a:pt x="2061465" y="1652301"/>
                    <a:pt x="2061465" y="1683864"/>
                  </a:cubicBezTo>
                  <a:cubicBezTo>
                    <a:pt x="2061465" y="1715427"/>
                    <a:pt x="2087052" y="1741014"/>
                    <a:pt x="2118615" y="1741014"/>
                  </a:cubicBezTo>
                  <a:cubicBezTo>
                    <a:pt x="2150178" y="1741014"/>
                    <a:pt x="2175765" y="1715427"/>
                    <a:pt x="2175765" y="1683864"/>
                  </a:cubicBezTo>
                  <a:cubicBezTo>
                    <a:pt x="2175765" y="1652301"/>
                    <a:pt x="2150178" y="1626714"/>
                    <a:pt x="2118615" y="1626714"/>
                  </a:cubicBezTo>
                  <a:close/>
                  <a:moveTo>
                    <a:pt x="4237230" y="0"/>
                  </a:moveTo>
                  <a:lnTo>
                    <a:pt x="4123262" y="462259"/>
                  </a:lnTo>
                  <a:lnTo>
                    <a:pt x="4030851" y="364063"/>
                  </a:lnTo>
                  <a:lnTo>
                    <a:pt x="2886293" y="1453243"/>
                  </a:lnTo>
                  <a:lnTo>
                    <a:pt x="2596608" y="1399834"/>
                  </a:lnTo>
                  <a:lnTo>
                    <a:pt x="1656935" y="2335987"/>
                  </a:lnTo>
                  <a:lnTo>
                    <a:pt x="1311937" y="2279192"/>
                  </a:lnTo>
                  <a:lnTo>
                    <a:pt x="176004" y="3367728"/>
                  </a:lnTo>
                  <a:lnTo>
                    <a:pt x="0" y="3190962"/>
                  </a:lnTo>
                  <a:lnTo>
                    <a:pt x="1255033" y="1997465"/>
                  </a:lnTo>
                  <a:lnTo>
                    <a:pt x="1574451" y="2057083"/>
                  </a:lnTo>
                  <a:lnTo>
                    <a:pt x="2546835" y="1124427"/>
                  </a:lnTo>
                  <a:lnTo>
                    <a:pt x="2818936" y="1178255"/>
                  </a:lnTo>
                  <a:lnTo>
                    <a:pt x="3868877" y="222468"/>
                  </a:lnTo>
                  <a:lnTo>
                    <a:pt x="3768847" y="115720"/>
                  </a:lnTo>
                  <a:close/>
                </a:path>
              </a:pathLst>
            </a:custGeom>
            <a:solidFill>
              <a:schemeClr val="accent2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101600" dir="5400000" algn="t" rotWithShape="0">
                <a:prstClr val="black">
                  <a:alpha val="32000"/>
                </a:prstClr>
              </a:outerShdw>
            </a:effectLst>
            <a:scene3d>
              <a:camera prst="perspectiveLeft"/>
              <a:lightRig rig="threePt" dir="t"/>
            </a:scene3d>
            <a:sp3d extrusionH="196850" prstMaterial="matte">
              <a:extrusionClr>
                <a:schemeClr val="accent2">
                  <a:lumMod val="75000"/>
                </a:schemeClr>
              </a:extrusionClr>
              <a:contourClr>
                <a:schemeClr val="tx2">
                  <a:lumMod val="50000"/>
                </a:schemeClr>
              </a:contourClr>
            </a:sp3d>
            <a:extLst>
              <a:ext uri="{53640926-AAD7-44D8-BBD7-CCE9431645EC}">
                <a14:shadowObscured xmlns:a14="http://schemas.microsoft.com/office/drawing/2010/main"/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771524" y="2572778"/>
            <a:ext cx="295274" cy="228601"/>
            <a:chOff x="4410075" y="3562350"/>
            <a:chExt cx="381000" cy="276226"/>
          </a:xfrm>
        </p:grpSpPr>
        <p:sp>
          <p:nvSpPr>
            <p:cNvPr id="17" name="Oval 16"/>
            <p:cNvSpPr/>
            <p:nvPr/>
          </p:nvSpPr>
          <p:spPr>
            <a:xfrm>
              <a:off x="4514850" y="3562350"/>
              <a:ext cx="276225" cy="27622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101600" dir="5400000" algn="t" rotWithShape="0">
                <a:prstClr val="black">
                  <a:alpha val="32000"/>
                </a:prstClr>
              </a:outerShdw>
            </a:effectLst>
            <a:scene3d>
              <a:camera prst="perspectiveLeft"/>
              <a:lightRig rig="threePt" dir="t"/>
            </a:scene3d>
            <a:sp3d extrusionH="57150" prstMaterial="matte">
              <a:extrusionClr>
                <a:schemeClr val="bg1">
                  <a:lumMod val="75000"/>
                </a:schemeClr>
              </a:extrusionClr>
              <a:contourClr>
                <a:schemeClr val="tx2">
                  <a:lumMod val="5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4467225" y="3609975"/>
              <a:ext cx="180975" cy="18097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101600" dir="5400000" algn="t" rotWithShape="0">
                <a:prstClr val="black">
                  <a:alpha val="32000"/>
                </a:prstClr>
              </a:outerShdw>
            </a:effectLst>
            <a:scene3d>
              <a:camera prst="perspectiveLeft"/>
              <a:lightRig rig="threePt" dir="t"/>
            </a:scene3d>
            <a:sp3d extrusionH="298450" prstMaterial="matte">
              <a:extrusionClr>
                <a:schemeClr val="bg1">
                  <a:lumMod val="75000"/>
                </a:schemeClr>
              </a:extrusionClr>
              <a:contourClr>
                <a:schemeClr val="tx2">
                  <a:lumMod val="5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4410075" y="3575050"/>
              <a:ext cx="263526" cy="26352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perspectiveLeft"/>
              <a:lightRig rig="threePt" dir="t"/>
            </a:scene3d>
            <a:sp3d extrusionH="88900" prstMaterial="matte">
              <a:extrusionClr>
                <a:schemeClr val="bg1">
                  <a:lumMod val="75000"/>
                </a:schemeClr>
              </a:extrusionClr>
              <a:contourClr>
                <a:schemeClr val="tx2">
                  <a:lumMod val="5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0" name="Picture 1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4369" y="786266"/>
            <a:ext cx="1858818" cy="17526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encilGrayscale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03765" y="1168916"/>
            <a:ext cx="2603897" cy="18146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25" t="19422" r="43614" b="14428"/>
          <a:stretch/>
        </p:blipFill>
        <p:spPr>
          <a:xfrm>
            <a:off x="7452755" y="1168917"/>
            <a:ext cx="1080655" cy="22295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76" r="11212" b="9814"/>
          <a:stretch/>
        </p:blipFill>
        <p:spPr>
          <a:xfrm>
            <a:off x="2290716" y="4146468"/>
            <a:ext cx="2311962" cy="20781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62" r="5215" b="14375"/>
          <a:stretch/>
        </p:blipFill>
        <p:spPr>
          <a:xfrm>
            <a:off x="5370847" y="4194855"/>
            <a:ext cx="2468088" cy="16889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6" name="Rectangle 25"/>
          <p:cNvSpPr/>
          <p:nvPr/>
        </p:nvSpPr>
        <p:spPr>
          <a:xfrm>
            <a:off x="4917948" y="3201674"/>
            <a:ext cx="253480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Aharoni" pitchFamily="2" charset="-79"/>
                <a:cs typeface="Aharoni" pitchFamily="2" charset="-79"/>
              </a:rPr>
              <a:t>Bonus!</a:t>
            </a:r>
            <a:endParaRPr lang="en-US" sz="5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867400" y="457200"/>
            <a:ext cx="374964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lgerian" pitchFamily="82" charset="0"/>
                <a:cs typeface="Aharoni" pitchFamily="2" charset="-79"/>
              </a:rPr>
              <a:t>Bonus!</a:t>
            </a:r>
            <a:endParaRPr lang="en-US" sz="6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Algerian" pitchFamily="82" charset="0"/>
              <a:cs typeface="Aharoni" pitchFamily="2" charset="-79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342021" y="1168916"/>
            <a:ext cx="294758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Bradley Hand ITC" pitchFamily="66" charset="0"/>
                <a:cs typeface="Aharoni" pitchFamily="2" charset="-79"/>
              </a:rPr>
              <a:t>Bonus!</a:t>
            </a:r>
            <a:endParaRPr lang="en-US" sz="54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Bradley Hand ITC" pitchFamily="66" charset="0"/>
              <a:cs typeface="Aharoni" pitchFamily="2" charset="-79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65181" y="4333104"/>
            <a:ext cx="2534807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untryBlueprint" pitchFamily="2" charset="2"/>
                <a:cs typeface="Aharoni" pitchFamily="2" charset="-79"/>
              </a:rPr>
              <a:t>Bonus!</a:t>
            </a:r>
            <a:endParaRPr lang="en-US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ountryBlueprint" pitchFamily="2" charset="2"/>
              <a:cs typeface="Aharoni" pitchFamily="2" charset="-79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-925383" y="2060281"/>
            <a:ext cx="253480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Andalus" pitchFamily="18" charset="-78"/>
                <a:cs typeface="Andalus" pitchFamily="18" charset="-78"/>
              </a:rPr>
              <a:t>Bonus!</a:t>
            </a:r>
            <a:endParaRPr lang="en-US" sz="5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6858000" y="4876800"/>
            <a:ext cx="294758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radley Hand ITC" pitchFamily="66" charset="0"/>
                <a:cs typeface="Aharoni" pitchFamily="2" charset="-79"/>
              </a:rPr>
              <a:t>Bonus!</a:t>
            </a:r>
            <a:endParaRPr lang="en-US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radley Hand ITC" pitchFamily="66" charset="0"/>
              <a:cs typeface="Aharoni" pitchFamily="2" charset="-79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493669" y="2236511"/>
            <a:ext cx="3092419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untryBlueprint" pitchFamily="2" charset="2"/>
                <a:cs typeface="Aharoni" pitchFamily="2" charset="-79"/>
              </a:rPr>
              <a:t>Bonus!</a:t>
            </a:r>
            <a:endParaRPr lang="en-US" sz="6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ountryBlueprint" pitchFamily="2" charset="2"/>
              <a:cs typeface="Aharoni" pitchFamily="2" charset="-79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-924163" y="5185558"/>
            <a:ext cx="374964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lgerian" pitchFamily="82" charset="0"/>
                <a:cs typeface="Aharoni" pitchFamily="2" charset="-79"/>
              </a:rPr>
              <a:t>Bonus!</a:t>
            </a:r>
            <a:endParaRPr lang="en-US" sz="6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lgerian" pitchFamily="82" charset="0"/>
              <a:cs typeface="Aharoni" pitchFamily="2" charset="-79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098206" y="245587"/>
            <a:ext cx="294758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radley Hand ITC" pitchFamily="66" charset="0"/>
                <a:cs typeface="Aharoni" pitchFamily="2" charset="-79"/>
              </a:rPr>
              <a:t>Bonus!</a:t>
            </a:r>
            <a:endParaRPr lang="en-US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radley Hand ITC" pitchFamily="66" charset="0"/>
              <a:cs typeface="Aharoni" pitchFamily="2" charset="-79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602678" y="6201221"/>
            <a:ext cx="3092419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untryBlueprint" pitchFamily="2" charset="2"/>
                <a:cs typeface="Aharoni" pitchFamily="2" charset="-79"/>
              </a:rPr>
              <a:t>Bonus!</a:t>
            </a:r>
            <a:endParaRPr lang="en-US" sz="6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ountryBlueprint" pitchFamily="2" charset="2"/>
              <a:cs typeface="Aharoni" pitchFamily="2" charset="-79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3446697" y="4666341"/>
            <a:ext cx="253480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Andalus" pitchFamily="18" charset="-78"/>
                <a:cs typeface="Andalus" pitchFamily="18" charset="-78"/>
              </a:rPr>
              <a:t>Bonus!</a:t>
            </a:r>
            <a:endParaRPr lang="en-US" sz="5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913090" y="2890676"/>
            <a:ext cx="374964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lgerian" pitchFamily="82" charset="0"/>
                <a:cs typeface="Aharoni" pitchFamily="2" charset="-79"/>
              </a:rPr>
              <a:t>Bonus!</a:t>
            </a:r>
            <a:endParaRPr lang="en-US" sz="6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Algerian" pitchFamily="82" charset="0"/>
              <a:cs typeface="Aharoni" pitchFamily="2" charset="-79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7993081" y="2801379"/>
            <a:ext cx="253480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Aharoni" pitchFamily="2" charset="-79"/>
                <a:cs typeface="Aharoni" pitchFamily="2" charset="-79"/>
              </a:rPr>
              <a:t>Bonus!</a:t>
            </a:r>
            <a:endParaRPr lang="en-US" sz="5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-1741590" y="-29182"/>
            <a:ext cx="374964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lgerian" pitchFamily="82" charset="0"/>
                <a:cs typeface="Aharoni" pitchFamily="2" charset="-79"/>
              </a:rPr>
              <a:t>Bonus!</a:t>
            </a:r>
            <a:endParaRPr lang="en-US" sz="6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lgerian" pitchFamily="82" charset="0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450169499"/>
      </p:ext>
    </p:extLst>
  </p:cSld>
  <p:clrMapOvr>
    <a:masterClrMapping/>
  </p:clrMapOvr>
  <p:transition spd="slow">
    <p:push dir="u"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8" presetClass="emph" presetSubtype="0" decel="33333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Rot by="4080000">
                                          <p:cBhvr>
                                            <p:cTn id="6" dur="3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" presetID="23" presetClass="entr" presetSubtype="16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" dur="2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2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2" presetID="6" presetClass="emph" presetSubtype="0" fill="hold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30000">
                                          <p:cBhvr>
                                            <p:cTn id="13" dur="100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" presetID="23" presetClass="entr" presetSubtype="16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19" presetID="6" presetClass="emph" presetSubtype="0" fill="hold" nodeType="afterEffect" p14:presetBounceEnd="15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15000">
                                          <p:cBhvr>
                                            <p:cTn id="20" dur="20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1" presetID="23" presetClass="entr" presetSubtype="16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26" presetID="6" presetClass="emph" presetSubtype="0" fill="hold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27" dur="10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8" presetID="23" presetClass="entr" presetSubtype="16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6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6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6900"/>
                                </p:stCondLst>
                                <p:childTnLst>
                                  <p:par>
                                    <p:cTn id="33" presetID="6" presetClass="emph" presetSubtype="0" fill="hold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34" dur="10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5" presetID="23" presetClass="entr" presetSubtype="16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6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6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8600"/>
                                </p:stCondLst>
                                <p:childTnLst>
                                  <p:par>
                                    <p:cTn id="40" presetID="6" presetClass="emph" presetSubtype="0" fill="hold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41" dur="10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2" fill="hold">
                          <p:stCondLst>
                            <p:cond delay="indefinite"/>
                          </p:stCondLst>
                          <p:childTnLst>
                            <p:par>
                              <p:cTn id="4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4" presetID="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1" presetClass="entr" presetSubtype="0" fill="hold" grpId="0" nodeType="after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0" presetID="1" presetClass="entr" presetSubtype="0" fill="hold" grpId="0" nodeType="after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53" presetID="1" presetClass="entr" presetSubtype="0" fill="hold" grpId="0" nodeType="after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56" presetID="1" presetClass="entr" presetSubtype="0" fill="hold" grpId="0" nodeType="after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59" presetID="1" presetClass="entr" presetSubtype="0" fill="hold" grpId="0" nodeType="after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62" presetID="1" presetClass="entr" presetSubtype="0" fill="hold" grpId="0" nodeType="after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65" presetID="1" presetClass="entr" presetSubtype="0" fill="hold" grpId="0" nodeType="after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68" presetID="1" presetClass="entr" presetSubtype="0" fill="hold" grpId="0" nodeType="after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71" presetID="1" presetClass="entr" presetSubtype="0" fill="hold" grpId="0" nodeType="after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74" presetID="1" presetClass="entr" presetSubtype="0" fill="hold" grpId="0" nodeType="after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77" presetID="1" presetClass="entr" presetSubtype="0" fill="hold" grpId="0" nodeType="after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80" presetID="1" presetClass="entr" presetSubtype="0" fill="hold" grpId="0" nodeType="after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5300"/>
                                </p:stCondLst>
                                <p:childTnLst>
                                  <p:par>
                                    <p:cTn id="83" presetID="1" presetClass="entr" presetSubtype="0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/>
          <p:bldP spid="28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39" grpId="0"/>
          <p:bldP spid="40" grpId="0"/>
          <p:bldP spid="41" grpId="0"/>
          <p:bldP spid="4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8" presetClass="emph" presetSubtype="0" decel="33333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Rot by="4080000">
                                          <p:cBhvr>
                                            <p:cTn id="6" dur="3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" presetID="23" presetClass="entr" presetSubtype="16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" dur="2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2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2" presetID="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3" dur="100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" presetID="23" presetClass="entr" presetSubtype="16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19" presetID="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20" dur="20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1" presetID="23" presetClass="entr" presetSubtype="16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26" presetID="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27" dur="10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8" presetID="23" presetClass="entr" presetSubtype="16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6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6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6900"/>
                                </p:stCondLst>
                                <p:childTnLst>
                                  <p:par>
                                    <p:cTn id="33" presetID="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34" dur="10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5" presetID="23" presetClass="entr" presetSubtype="16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6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6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8600"/>
                                </p:stCondLst>
                                <p:childTnLst>
                                  <p:par>
                                    <p:cTn id="40" presetID="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10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2" fill="hold">
                          <p:stCondLst>
                            <p:cond delay="indefinite"/>
                          </p:stCondLst>
                          <p:childTnLst>
                            <p:par>
                              <p:cTn id="4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4" presetID="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1" presetClass="entr" presetSubtype="0" fill="hold" grpId="0" nodeType="after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0" presetID="1" presetClass="entr" presetSubtype="0" fill="hold" grpId="0" nodeType="after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53" presetID="1" presetClass="entr" presetSubtype="0" fill="hold" grpId="0" nodeType="after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56" presetID="1" presetClass="entr" presetSubtype="0" fill="hold" grpId="0" nodeType="after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59" presetID="1" presetClass="entr" presetSubtype="0" fill="hold" grpId="0" nodeType="after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62" presetID="1" presetClass="entr" presetSubtype="0" fill="hold" grpId="0" nodeType="after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65" presetID="1" presetClass="entr" presetSubtype="0" fill="hold" grpId="0" nodeType="after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68" presetID="1" presetClass="entr" presetSubtype="0" fill="hold" grpId="0" nodeType="after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71" presetID="1" presetClass="entr" presetSubtype="0" fill="hold" grpId="0" nodeType="after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74" presetID="1" presetClass="entr" presetSubtype="0" fill="hold" grpId="0" nodeType="after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77" presetID="1" presetClass="entr" presetSubtype="0" fill="hold" grpId="0" nodeType="after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80" presetID="1" presetClass="entr" presetSubtype="0" fill="hold" grpId="0" nodeType="after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5300"/>
                                </p:stCondLst>
                                <p:childTnLst>
                                  <p:par>
                                    <p:cTn id="83" presetID="1" presetClass="entr" presetSubtype="0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/>
          <p:bldP spid="28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39" grpId="0"/>
          <p:bldP spid="40" grpId="0"/>
          <p:bldP spid="41" grpId="0"/>
          <p:bldP spid="42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202096" y="533400"/>
            <a:ext cx="8179904" cy="5867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Another Features :</a:t>
            </a:r>
          </a:p>
          <a:p>
            <a:pPr marL="0" indent="0">
              <a:buNone/>
            </a:pPr>
            <a:endParaRPr lang="en-US" sz="2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  <a:p>
            <a:pPr lvl="0"/>
            <a:r>
              <a:rPr lang="en-US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Capasitive</a:t>
            </a: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 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touch </a:t>
            </a: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screen </a:t>
            </a:r>
          </a:p>
          <a:p>
            <a:pPr lvl="0"/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WiFi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 and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bluetooth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 </a:t>
            </a: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certified</a:t>
            </a:r>
          </a:p>
          <a:p>
            <a:pPr lvl="0"/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Multi </a:t>
            </a: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Language</a:t>
            </a:r>
          </a:p>
          <a:p>
            <a:pPr lvl="0"/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Bonus! Card reader for </a:t>
            </a:r>
            <a:r>
              <a:rPr lang="en-US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MicroSD</a:t>
            </a: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 and </a:t>
            </a:r>
            <a:r>
              <a:rPr lang="en-US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MicroSD</a:t>
            </a: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 16GB</a:t>
            </a:r>
          </a:p>
          <a:p>
            <a:pPr lvl="0"/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Prime quality for </a:t>
            </a:r>
            <a:r>
              <a:rPr lang="en-US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MicroSD</a:t>
            </a: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 edge slot</a:t>
            </a:r>
          </a:p>
          <a:p>
            <a:pPr lvl="0"/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Support </a:t>
            </a:r>
            <a:r>
              <a:rPr lang="en-US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Moonshel</a:t>
            </a: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 for MP3 and 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film</a:t>
            </a:r>
            <a:endParaRPr 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04799" y="709206"/>
            <a:ext cx="4940133" cy="609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800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Belkon</a:t>
            </a:r>
            <a:r>
              <a:rPr lang="en-US" sz="2800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 KG02 Color Variants!</a:t>
            </a:r>
            <a:endParaRPr lang="en-US" sz="2800" dirty="0"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2" b="25366" l="7167" r="28428"/>
                    </a14:imgEffect>
                    <a14:imgEffect>
                      <a14:artisticCemen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510" t="2322" r="68914" b="72074"/>
          <a:stretch/>
        </p:blipFill>
        <p:spPr>
          <a:xfrm>
            <a:off x="760225" y="1596647"/>
            <a:ext cx="2224645" cy="214325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488" b="29082" l="33452" r="57781"/>
                    </a14:imgEffect>
                    <a14:imgEffect>
                      <a14:artisticCemen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411" t="2539" r="39178" b="67969"/>
          <a:stretch/>
        </p:blipFill>
        <p:spPr>
          <a:xfrm>
            <a:off x="3222665" y="1450374"/>
            <a:ext cx="2698670" cy="261718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8122" b="60378" l="70697" r="92953"/>
                    </a14:imgEffect>
                    <a14:imgEffect>
                      <a14:artisticCemen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7915" t="35340" r="4265" b="36840"/>
          <a:stretch/>
        </p:blipFill>
        <p:spPr>
          <a:xfrm>
            <a:off x="6459087" y="1636498"/>
            <a:ext cx="2244932" cy="224493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620" b="29473" l="64892" r="89264"/>
                    </a14:imgEffect>
                    <a14:imgEffect>
                      <a14:artisticCemen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1845" t="2638" r="7690" b="67545"/>
          <a:stretch/>
        </p:blipFill>
        <p:spPr>
          <a:xfrm>
            <a:off x="762000" y="3896405"/>
            <a:ext cx="2788619" cy="272928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5386" b="60745" l="6679" r="33903"/>
                    </a14:imgEffect>
                    <a14:imgEffect>
                      <a14:artisticCemen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76" t="32216" r="62694" b="36085"/>
          <a:stretch/>
        </p:blipFill>
        <p:spPr>
          <a:xfrm>
            <a:off x="3541713" y="3896405"/>
            <a:ext cx="2684814" cy="250092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8495" b="59291" l="41817" r="62582"/>
                    </a14:imgEffect>
                    <a14:imgEffect>
                      <a14:artisticCemen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221" t="35896" r="34822" b="38109"/>
          <a:stretch/>
        </p:blipFill>
        <p:spPr>
          <a:xfrm>
            <a:off x="6486796" y="4022015"/>
            <a:ext cx="2246416" cy="22497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74199" y="611762"/>
            <a:ext cx="3946914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76200" dist="76200" dir="6600000" algn="t" rotWithShape="0">
                    <a:prstClr val="black">
                      <a:alpha val="35000"/>
                    </a:prst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Only $550!</a:t>
            </a:r>
            <a:endParaRPr kumimoji="0" lang="en-US" sz="58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>
                <a:outerShdw blurRad="76200" dist="76200" dir="6600000" algn="t" rotWithShape="0">
                  <a:prstClr val="black">
                    <a:alpha val="35000"/>
                  </a:prstClr>
                </a:outerShdw>
              </a:effectLst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92632" y="1252026"/>
            <a:ext cx="5267789" cy="27699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800" b="1" kern="0" dirty="0" smtClean="0">
                <a:solidFill>
                  <a:srgbClr val="00B0F0"/>
                </a:solidFill>
                <a:effectLst>
                  <a:outerShdw blurRad="76200" dist="76200" dir="6600000" algn="t" rotWithShape="0">
                    <a:prstClr val="black">
                      <a:alpha val="35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Discount 10%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800" b="1" kern="0" dirty="0" smtClean="0">
                <a:solidFill>
                  <a:srgbClr val="00B0F0"/>
                </a:solidFill>
                <a:effectLst>
                  <a:outerShdw blurRad="76200" dist="76200" dir="6600000" algn="t" rotWithShape="0">
                    <a:prstClr val="black">
                      <a:alpha val="35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+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800" b="1" kern="0" dirty="0" smtClean="0">
                <a:solidFill>
                  <a:srgbClr val="00B0F0"/>
                </a:solidFill>
                <a:effectLst>
                  <a:outerShdw blurRad="76200" dist="76200" dir="6600000" algn="t" rotWithShape="0">
                    <a:prstClr val="black">
                      <a:alpha val="35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Goodie bag</a:t>
            </a:r>
            <a:endParaRPr kumimoji="0" lang="en-US" sz="5800" b="1" i="0" u="none" strike="noStrike" kern="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>
                <a:outerShdw blurRad="76200" dist="76200" dir="6600000" algn="t" rotWithShape="0">
                  <a:prstClr val="black">
                    <a:alpha val="35000"/>
                  </a:prstClr>
                </a:outerShdw>
              </a:effectLst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4799" y="3470694"/>
            <a:ext cx="3945311" cy="18774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76200" dist="76200" dir="6600000" algn="t" rotWithShape="0">
                    <a:prstClr val="black">
                      <a:alpha val="35000"/>
                    </a:prst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Don’t wait,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76200" dist="76200" dir="6600000" algn="t" rotWithShape="0">
                    <a:prstClr val="black">
                      <a:alpha val="35000"/>
                    </a:prst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Call now!</a:t>
            </a:r>
            <a:endParaRPr kumimoji="0" lang="en-US" sz="58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>
                <a:outerShdw blurRad="76200" dist="76200" dir="6600000" algn="t" rotWithShape="0">
                  <a:prstClr val="black">
                    <a:alpha val="35000"/>
                  </a:prstClr>
                </a:outerShdw>
              </a:effectLst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42490" y="5393102"/>
            <a:ext cx="6635150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800" b="1" kern="0" dirty="0" smtClean="0">
                <a:solidFill>
                  <a:srgbClr val="00B0F0"/>
                </a:solidFill>
                <a:effectLst>
                  <a:outerShdw blurRad="76200" dist="76200" dir="6600000" algn="t" rotWithShape="0">
                    <a:prstClr val="black">
                      <a:alpha val="35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CP: 085752278658</a:t>
            </a:r>
          </a:p>
        </p:txBody>
      </p:sp>
    </p:spTree>
    <p:extLst>
      <p:ext uri="{BB962C8B-B14F-4D97-AF65-F5344CB8AC3E}">
        <p14:creationId xmlns:p14="http://schemas.microsoft.com/office/powerpoint/2010/main" val="3965882606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6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6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6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6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500"/>
                            </p:stCondLst>
                            <p:childTnLst>
                              <p:par>
                                <p:cTn id="14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000"/>
                            </p:stCondLst>
                            <p:childTnLst>
                              <p:par>
                                <p:cTn id="150" presetID="1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400"/>
                            </p:stCondLst>
                            <p:childTnLst>
                              <p:par>
                                <p:cTn id="153" presetID="1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6" grpId="0"/>
      <p:bldP spid="6" grpId="1"/>
      <p:bldP spid="13" grpId="0"/>
      <p:bldP spid="14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1676400" y="2162764"/>
            <a:ext cx="6553200" cy="12535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7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Belkon</a:t>
            </a:r>
            <a:r>
              <a:rPr lang="en-US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 KG02</a:t>
            </a:r>
            <a:r>
              <a:rPr lang="en-U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®</a:t>
            </a:r>
          </a:p>
          <a:p>
            <a:pPr marL="0" indent="0">
              <a:buFont typeface="Arial" pitchFamily="34" charset="0"/>
              <a:buNone/>
            </a:pPr>
            <a:endParaRPr lang="en-US" sz="7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676400" y="3276600"/>
            <a:ext cx="6324600" cy="5333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000" dirty="0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A World Far Beyond the Realm of Just Gadget</a:t>
            </a:r>
            <a:endParaRPr lang="en-US" sz="2000" dirty="0"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534652023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4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1439</TotalTime>
  <Words>246</Words>
  <Application>Microsoft Office PowerPoint</Application>
  <PresentationFormat>On-screen Show (4:3)</PresentationFormat>
  <Paragraphs>71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Fairuz Annisa P</dc:creator>
  <cp:lastModifiedBy>Fairuz Annisa P</cp:lastModifiedBy>
  <cp:revision>40</cp:revision>
  <dcterms:created xsi:type="dcterms:W3CDTF">2013-09-16T06:15:01Z</dcterms:created>
  <dcterms:modified xsi:type="dcterms:W3CDTF">2013-09-17T06:14:18Z</dcterms:modified>
</cp:coreProperties>
</file>