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33" r:id="rId3"/>
    <p:sldId id="257" r:id="rId4"/>
    <p:sldId id="320" r:id="rId5"/>
    <p:sldId id="321" r:id="rId6"/>
    <p:sldId id="261" r:id="rId7"/>
    <p:sldId id="294" r:id="rId8"/>
    <p:sldId id="290" r:id="rId9"/>
    <p:sldId id="292" r:id="rId10"/>
    <p:sldId id="324" r:id="rId11"/>
    <p:sldId id="325" r:id="rId12"/>
    <p:sldId id="326" r:id="rId13"/>
    <p:sldId id="327" r:id="rId14"/>
    <p:sldId id="328" r:id="rId15"/>
    <p:sldId id="330" r:id="rId16"/>
    <p:sldId id="329" r:id="rId17"/>
    <p:sldId id="300" r:id="rId18"/>
    <p:sldId id="322" r:id="rId19"/>
    <p:sldId id="262" r:id="rId20"/>
    <p:sldId id="268" r:id="rId21"/>
    <p:sldId id="263" r:id="rId22"/>
    <p:sldId id="323" r:id="rId23"/>
    <p:sldId id="264" r:id="rId24"/>
    <p:sldId id="265" r:id="rId25"/>
    <p:sldId id="266" r:id="rId26"/>
    <p:sldId id="267" r:id="rId27"/>
    <p:sldId id="270" r:id="rId28"/>
    <p:sldId id="258" r:id="rId29"/>
    <p:sldId id="260" r:id="rId30"/>
    <p:sldId id="269" r:id="rId31"/>
    <p:sldId id="274" r:id="rId32"/>
    <p:sldId id="305" r:id="rId33"/>
    <p:sldId id="306" r:id="rId34"/>
    <p:sldId id="307" r:id="rId35"/>
    <p:sldId id="309" r:id="rId36"/>
    <p:sldId id="308" r:id="rId37"/>
    <p:sldId id="331" r:id="rId38"/>
    <p:sldId id="332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3" autoAdjust="0"/>
    <p:restoredTop sz="94934"/>
  </p:normalViewPr>
  <p:slideViewPr>
    <p:cSldViewPr snapToGrid="0">
      <p:cViewPr varScale="1">
        <p:scale>
          <a:sx n="92" d="100"/>
          <a:sy n="92" d="100"/>
        </p:scale>
        <p:origin x="-576" y="-1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AA1B-E909-4E4D-8C16-86574DF864DF}" type="datetimeFigureOut">
              <a:rPr lang="en-US" smtClean="0"/>
              <a:t>4/25/18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CB273-5702-42FE-AEC4-553387E19A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981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AA1B-E909-4E4D-8C16-86574DF864DF}" type="datetimeFigureOut">
              <a:rPr lang="en-US" smtClean="0"/>
              <a:t>4/25/18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CB273-5702-42FE-AEC4-553387E19A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156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AA1B-E909-4E4D-8C16-86574DF864DF}" type="datetimeFigureOut">
              <a:rPr lang="en-US" smtClean="0"/>
              <a:t>4/25/18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CB273-5702-42FE-AEC4-553387E19A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4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  <a:lvl2pPr>
              <a:defRPr>
                <a:solidFill>
                  <a:srgbClr val="FFFF00"/>
                </a:solidFill>
              </a:defRPr>
            </a:lvl2pPr>
            <a:lvl3pPr>
              <a:defRPr>
                <a:solidFill>
                  <a:srgbClr val="FFFF00"/>
                </a:solidFill>
              </a:defRPr>
            </a:lvl3pPr>
            <a:lvl4pPr>
              <a:defRPr>
                <a:solidFill>
                  <a:srgbClr val="FFFF00"/>
                </a:solidFill>
              </a:defRPr>
            </a:lvl4pPr>
            <a:lvl5pPr>
              <a:defRPr>
                <a:solidFill>
                  <a:srgbClr val="FFFF0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fld id="{0A7AAA1B-E909-4E4D-8C16-86574DF864DF}" type="datetimeFigureOut">
              <a:rPr lang="en-US" smtClean="0"/>
              <a:pPr/>
              <a:t>4/25/18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fld id="{52ACB273-5702-42FE-AEC4-553387E19A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438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AA1B-E909-4E4D-8C16-86574DF864DF}" type="datetimeFigureOut">
              <a:rPr lang="en-US" smtClean="0"/>
              <a:t>4/25/18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CB273-5702-42FE-AEC4-553387E19A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568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AA1B-E909-4E4D-8C16-86574DF864DF}" type="datetimeFigureOut">
              <a:rPr lang="en-US" smtClean="0"/>
              <a:t>4/25/18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CB273-5702-42FE-AEC4-553387E19A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407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AA1B-E909-4E4D-8C16-86574DF864DF}" type="datetimeFigureOut">
              <a:rPr lang="en-US" smtClean="0"/>
              <a:t>4/25/18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CB273-5702-42FE-AEC4-553387E19A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777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AA1B-E909-4E4D-8C16-86574DF864DF}" type="datetimeFigureOut">
              <a:rPr lang="en-US" smtClean="0"/>
              <a:t>4/25/18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CB273-5702-42FE-AEC4-553387E19A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344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AA1B-E909-4E4D-8C16-86574DF864DF}" type="datetimeFigureOut">
              <a:rPr lang="en-US" smtClean="0"/>
              <a:t>4/25/18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CB273-5702-42FE-AEC4-553387E19A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922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AA1B-E909-4E4D-8C16-86574DF864DF}" type="datetimeFigureOut">
              <a:rPr lang="en-US" smtClean="0"/>
              <a:t>4/25/18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CB273-5702-42FE-AEC4-553387E19A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92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AA1B-E909-4E4D-8C16-86574DF864DF}" type="datetimeFigureOut">
              <a:rPr lang="en-US" smtClean="0"/>
              <a:t>4/25/18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CB273-5702-42FE-AEC4-553387E19A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691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AAA1B-E909-4E4D-8C16-86574DF864DF}" type="datetimeFigureOut">
              <a:rPr lang="en-US" smtClean="0"/>
              <a:t>4/25/18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CB273-5702-42FE-AEC4-553387E19A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618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radiopaedia.org/cases/swan-ganz-catheter-1" TargetMode="External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radiopaedia.org/articles/lobar-pneumonia" TargetMode="External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radiopaedia.org/articles/air-bronchogram" TargetMode="External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radiopaedia.org/articles/segmental-atelectasis" TargetMode="External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Relationship Id="rId3" Type="http://schemas.openxmlformats.org/officeDocument/2006/relationships/image" Target="../media/image2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radiopaedia.org/articles/pleural-effusion" TargetMode="External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radiopaedia.org/articles/lung-atelectasis" TargetMode="External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radiopaedia.org/articles/acute-respiratory-distress-syndrome-1" TargetMode="External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radiopaedia.org/articles/pulmonary-oedema" TargetMode="External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radiopaedia.org/articles/pericardial-effusion" TargetMode="External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radiopaedia.org/articles/pneumothorax" TargetMode="External"/><Relationship Id="rId4" Type="http://schemas.openxmlformats.org/officeDocument/2006/relationships/image" Target="../media/image1.jpeg"/><Relationship Id="rId5" Type="http://schemas.openxmlformats.org/officeDocument/2006/relationships/image" Target="../media/image28.png"/><Relationship Id="rId6" Type="http://schemas.microsoft.com/office/2007/relationships/hdphoto" Target="../media/hdphoto4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radiopaedia.org/articles/tension-pneumothorax" TargetMode="External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radiopaedia.org/articles/pneumoperitoneum" TargetMode="External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radiopaedia.org/articles/hiatus-hernia" TargetMode="External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radiopaedia.org/articles/medical-devices-in-the-thorax" TargetMode="External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ianchristoph.com/physician-resources-2/device_id.pdf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1.jpeg"/><Relationship Id="rId5" Type="http://schemas.openxmlformats.org/officeDocument/2006/relationships/image" Target="../media/image38.png"/><Relationship Id="rId6" Type="http://schemas.microsoft.com/office/2007/relationships/hdphoto" Target="../media/hdphoto5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jp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adiopaedia.org/articles/subcutaneous-emphysema" TargetMode="External"/><Relationship Id="rId4" Type="http://schemas.openxmlformats.org/officeDocument/2006/relationships/image" Target="../media/image1.jpeg"/><Relationship Id="rId5" Type="http://schemas.openxmlformats.org/officeDocument/2006/relationships/image" Target="../media/image4.png"/><Relationship Id="rId6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radiopaedia.org/articles/endobronchial-intubation" TargetMode="External"/><Relationship Id="rId4" Type="http://schemas.openxmlformats.org/officeDocument/2006/relationships/image" Target="../media/image1.jpeg"/><Relationship Id="rId5" Type="http://schemas.openxmlformats.org/officeDocument/2006/relationships/image" Target="../media/image6.png"/><Relationship Id="rId6" Type="http://schemas.microsoft.com/office/2007/relationships/hdphoto" Target="../media/hdphoto2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radiopaedia.org/articles/evaluation-of-endotracheal-tube-position" TargetMode="External"/><Relationship Id="rId4" Type="http://schemas.openxmlformats.org/officeDocument/2006/relationships/image" Target="../media/image1.jpeg"/><Relationship Id="rId5" Type="http://schemas.openxmlformats.org/officeDocument/2006/relationships/image" Target="../media/image8.png"/><Relationship Id="rId6" Type="http://schemas.microsoft.com/office/2007/relationships/hdphoto" Target="../media/hdphoto3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2209800" y="213043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377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ICU Imaging Review</a:t>
            </a: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2895600" y="38862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89" indent="0" algn="ctr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377" indent="0" algn="ctr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566" indent="0" algn="ctr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754" indent="0" algn="ctr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943" indent="0" algn="ctr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131" indent="0" algn="ctr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320" indent="0" algn="ctr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509" indent="0" algn="ctr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tint val="7500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Emory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>
                    <a:tint val="7500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MICU Core </a:t>
            </a:r>
            <a:r>
              <a:rPr kumimoji="0" lang="en-US" sz="3200" b="0" i="0" u="none" strike="noStrike" kern="1200" cap="none" spc="0" normalizeH="0" noProof="0" smtClean="0">
                <a:ln>
                  <a:noFill/>
                </a:ln>
                <a:solidFill>
                  <a:sysClr val="windowText" lastClr="000000">
                    <a:tint val="7500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Lecture Series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>
                    <a:tint val="7500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tint val="7500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Meredith’s Version)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tint val="75000"/>
                </a:sys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38661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line do you see here?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48768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Perfect placement of the CVC through the right internal jugular vein into the superior vena cava</a:t>
            </a:r>
          </a:p>
          <a:p>
            <a:r>
              <a:rPr lang="en-US" dirty="0" smtClean="0"/>
              <a:t>Key point: Your line should end at the level of the right </a:t>
            </a:r>
            <a:r>
              <a:rPr lang="en-US" dirty="0" err="1" smtClean="0"/>
              <a:t>mainstem</a:t>
            </a:r>
            <a:r>
              <a:rPr lang="en-US" dirty="0" smtClean="0"/>
              <a:t> bronchus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600" y="1524000"/>
            <a:ext cx="59944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36664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5283200" cy="4525963"/>
          </a:xfrm>
        </p:spPr>
        <p:txBody>
          <a:bodyPr/>
          <a:lstStyle/>
          <a:p>
            <a:r>
              <a:rPr lang="en-US" dirty="0" smtClean="0"/>
              <a:t>Appropriate placement of a left sided IJ</a:t>
            </a:r>
          </a:p>
          <a:p>
            <a:r>
              <a:rPr lang="en-US" dirty="0" smtClean="0"/>
              <a:t>Key point: IJ’s from the left are supposed to cross the midline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1" y="1676400"/>
            <a:ext cx="5994289" cy="422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dirty="0" smtClean="0"/>
              <a:t>Where’s the central line here?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0941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600" y="1295400"/>
            <a:ext cx="5486400" cy="4525963"/>
          </a:xfrm>
        </p:spPr>
        <p:txBody>
          <a:bodyPr/>
          <a:lstStyle/>
          <a:p>
            <a:r>
              <a:rPr lang="en-US" dirty="0"/>
              <a:t>I</a:t>
            </a:r>
            <a:r>
              <a:rPr lang="en-US" dirty="0" smtClean="0"/>
              <a:t>nappropriately positioned right </a:t>
            </a:r>
            <a:r>
              <a:rPr lang="en-US" dirty="0" err="1" smtClean="0"/>
              <a:t>subclavian</a:t>
            </a:r>
            <a:r>
              <a:rPr lang="en-US" dirty="0" smtClean="0"/>
              <a:t> line</a:t>
            </a:r>
          </a:p>
          <a:p>
            <a:r>
              <a:rPr lang="en-US" dirty="0" smtClean="0"/>
              <a:t>Key point: Look for your line ports to see where the line is coming from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447800"/>
            <a:ext cx="5956637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dirty="0" smtClean="0"/>
              <a:t>What happened here?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010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5486400" cy="4983163"/>
          </a:xfrm>
        </p:spPr>
        <p:txBody>
          <a:bodyPr/>
          <a:lstStyle/>
          <a:p>
            <a:r>
              <a:rPr lang="en-US" dirty="0" err="1" smtClean="0"/>
              <a:t>Wuh</a:t>
            </a:r>
            <a:r>
              <a:rPr lang="en-US" dirty="0" smtClean="0"/>
              <a:t> </a:t>
            </a:r>
            <a:r>
              <a:rPr lang="en-US" dirty="0" err="1" smtClean="0"/>
              <a:t>ohz</a:t>
            </a:r>
            <a:r>
              <a:rPr lang="en-US" dirty="0" smtClean="0"/>
              <a:t>!</a:t>
            </a:r>
          </a:p>
          <a:p>
            <a:r>
              <a:rPr lang="en-US" dirty="0" smtClean="0"/>
              <a:t>Attempt at right IJ gone wrong</a:t>
            </a:r>
          </a:p>
          <a:p>
            <a:r>
              <a:rPr lang="en-US" dirty="0" smtClean="0"/>
              <a:t>This line is in the carotid</a:t>
            </a:r>
          </a:p>
          <a:p>
            <a:r>
              <a:rPr lang="en-US" dirty="0" smtClean="0"/>
              <a:t>Key point: Right IJ’s should NOT cross the midline!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400" y="1524000"/>
            <a:ext cx="5842000" cy="3903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dirty="0" smtClean="0"/>
              <a:t>What happened here?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87861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0" dirty="0" smtClean="0">
                <a:solidFill>
                  <a:srgbClr val="FFFF00"/>
                </a:solidFill>
              </a:rPr>
              <a:t>What happened here?</a:t>
            </a:r>
            <a:endParaRPr lang="en-US" sz="2800" b="0" dirty="0">
              <a:solidFill>
                <a:srgbClr val="FFFF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1800" u="sng" dirty="0" smtClean="0">
                <a:solidFill>
                  <a:srgbClr val="FFFF00"/>
                </a:solidFill>
              </a:rPr>
              <a:t>Left Main Stem Bronchus DHT placement</a:t>
            </a:r>
          </a:p>
          <a:p>
            <a:r>
              <a:rPr lang="en-US" sz="1800" dirty="0" smtClean="0">
                <a:solidFill>
                  <a:srgbClr val="FFFF00"/>
                </a:solidFill>
              </a:rPr>
              <a:t>-does not bisect the carina</a:t>
            </a:r>
          </a:p>
          <a:p>
            <a:r>
              <a:rPr lang="en-US" sz="1800" dirty="0" smtClean="0">
                <a:solidFill>
                  <a:srgbClr val="FFFF00"/>
                </a:solidFill>
              </a:rPr>
              <a:t>-clearly tracks down the L main stem bronchus</a:t>
            </a:r>
          </a:p>
          <a:p>
            <a:r>
              <a:rPr lang="en-US" sz="1800" dirty="0" smtClean="0">
                <a:solidFill>
                  <a:srgbClr val="FFFF00"/>
                </a:solidFill>
              </a:rPr>
              <a:t>-Key point: If it’s in the lung, it’s not in the stomach</a:t>
            </a:r>
          </a:p>
          <a:p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517" y="342106"/>
            <a:ext cx="66421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892800" y="6324600"/>
            <a:ext cx="398105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http://www.wikiradiography.net/page/Nasogastric+Tube+Position+Confirmation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119895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0" dirty="0" smtClean="0">
                <a:solidFill>
                  <a:srgbClr val="FFFF00"/>
                </a:solidFill>
              </a:rPr>
              <a:t>Similar problem…</a:t>
            </a:r>
            <a:endParaRPr lang="en-US" sz="2800" b="0" dirty="0">
              <a:solidFill>
                <a:srgbClr val="FFFF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1800" u="sng" dirty="0" smtClean="0">
                <a:solidFill>
                  <a:srgbClr val="FFFF00"/>
                </a:solidFill>
              </a:rPr>
              <a:t>Right Main Stem Bronchus DHT placement</a:t>
            </a:r>
            <a:endParaRPr lang="en-US" sz="1800" dirty="0" smtClean="0">
              <a:solidFill>
                <a:srgbClr val="FFFF00"/>
              </a:solidFill>
            </a:endParaRPr>
          </a:p>
          <a:p>
            <a:r>
              <a:rPr lang="en-US" sz="1800" dirty="0" smtClean="0">
                <a:solidFill>
                  <a:srgbClr val="FFFF00"/>
                </a:solidFill>
              </a:rPr>
              <a:t>-does not bisect the carina</a:t>
            </a:r>
          </a:p>
          <a:p>
            <a:r>
              <a:rPr lang="en-US" sz="1800" dirty="0" smtClean="0">
                <a:solidFill>
                  <a:srgbClr val="FFFF00"/>
                </a:solidFill>
              </a:rPr>
              <a:t>-clearly tracks down the R main stem bronchus</a:t>
            </a:r>
          </a:p>
          <a:p>
            <a:r>
              <a:rPr lang="en-US" sz="1800" dirty="0" smtClean="0">
                <a:solidFill>
                  <a:srgbClr val="FFFF00"/>
                </a:solidFill>
              </a:rPr>
              <a:t>-Key point: Not blatantly in the lung like the last one, but DEFINITELY not in the stomach! Also, very blatantly follows the right </a:t>
            </a:r>
            <a:r>
              <a:rPr lang="en-US" sz="1800" dirty="0" err="1" smtClean="0">
                <a:solidFill>
                  <a:srgbClr val="FFFF00"/>
                </a:solidFill>
              </a:rPr>
              <a:t>mainstem</a:t>
            </a:r>
            <a:r>
              <a:rPr lang="en-US" sz="1800" dirty="0" smtClean="0">
                <a:solidFill>
                  <a:srgbClr val="FFFF00"/>
                </a:solidFill>
              </a:rPr>
              <a:t> bronchus.</a:t>
            </a:r>
            <a:endParaRPr lang="en-US" sz="1800" dirty="0">
              <a:solidFill>
                <a:srgbClr val="FFFF00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344" y="273051"/>
            <a:ext cx="6606445" cy="5853113"/>
          </a:xfrm>
        </p:spPr>
      </p:pic>
      <p:sp>
        <p:nvSpPr>
          <p:cNvPr id="7" name="TextBox 6"/>
          <p:cNvSpPr txBox="1"/>
          <p:nvPr/>
        </p:nvSpPr>
        <p:spPr>
          <a:xfrm>
            <a:off x="5283201" y="6248401"/>
            <a:ext cx="6096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/>
              <a:t>Case courtesy of </a:t>
            </a:r>
            <a:r>
              <a:rPr lang="en-US" sz="700" dirty="0" err="1" smtClean="0"/>
              <a:t>Dr</a:t>
            </a:r>
            <a:r>
              <a:rPr lang="en-US" sz="700" dirty="0" smtClean="0"/>
              <a:t> Henry </a:t>
            </a:r>
            <a:r>
              <a:rPr lang="en-US" sz="700" dirty="0" err="1" smtClean="0"/>
              <a:t>Knipe</a:t>
            </a:r>
            <a:r>
              <a:rPr lang="en-US" sz="700" dirty="0" smtClean="0"/>
              <a:t>, &lt;a </a:t>
            </a:r>
            <a:r>
              <a:rPr lang="en-US" sz="700" dirty="0" err="1" smtClean="0"/>
              <a:t>href</a:t>
            </a:r>
            <a:r>
              <a:rPr lang="en-US" sz="700" dirty="0" smtClean="0"/>
              <a:t>="http://radiopaedia.org/"&gt;Radiopaedia.org&lt;/a&gt;. From the case &lt;a </a:t>
            </a:r>
            <a:r>
              <a:rPr lang="en-US" sz="700" dirty="0" err="1" smtClean="0"/>
              <a:t>href</a:t>
            </a:r>
            <a:r>
              <a:rPr lang="en-US" sz="700" dirty="0" smtClean="0"/>
              <a:t>="http://radiopaedia.org/cases/29298"&gt;</a:t>
            </a:r>
            <a:r>
              <a:rPr lang="en-US" sz="700" dirty="0" err="1" smtClean="0"/>
              <a:t>rID</a:t>
            </a:r>
            <a:r>
              <a:rPr lang="en-US" sz="700" dirty="0" smtClean="0"/>
              <a:t>: 29298&lt;/a&gt;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25462628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0" dirty="0" err="1" smtClean="0">
                <a:solidFill>
                  <a:srgbClr val="FFFF00"/>
                </a:solidFill>
              </a:rPr>
              <a:t>Wha</a:t>
            </a:r>
            <a:r>
              <a:rPr lang="en-US" sz="2800" b="0" dirty="0" smtClean="0">
                <a:solidFill>
                  <a:srgbClr val="FFFF00"/>
                </a:solidFill>
              </a:rPr>
              <a:t>???</a:t>
            </a:r>
            <a:endParaRPr lang="en-US" sz="2800" b="0" dirty="0">
              <a:solidFill>
                <a:srgbClr val="FFFF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1800" u="sng" dirty="0" smtClean="0">
                <a:solidFill>
                  <a:srgbClr val="FFFF00"/>
                </a:solidFill>
              </a:rPr>
              <a:t>NG tube that impressively manages to be placed in both the right and left main stem bronchi</a:t>
            </a:r>
          </a:p>
          <a:p>
            <a:r>
              <a:rPr lang="en-US" sz="1800" dirty="0" smtClean="0">
                <a:solidFill>
                  <a:srgbClr val="FFFF00"/>
                </a:solidFill>
              </a:rPr>
              <a:t>-Key point: If your patient is not having an insane coughing fit with this one, then they must be super weak and are probably a neuromuscular patient (or purposefully paralyzed), with anyone else, you should know right away.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733" y="509766"/>
            <a:ext cx="6815667" cy="5379683"/>
          </a:xfrm>
        </p:spPr>
      </p:pic>
      <p:sp>
        <p:nvSpPr>
          <p:cNvPr id="8" name="TextBox 7"/>
          <p:cNvSpPr txBox="1"/>
          <p:nvPr/>
        </p:nvSpPr>
        <p:spPr>
          <a:xfrm>
            <a:off x="4978400" y="6019801"/>
            <a:ext cx="68072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/>
              <a:t>Case courtesy of </a:t>
            </a:r>
            <a:r>
              <a:rPr lang="en-US" sz="600" dirty="0" err="1" smtClean="0"/>
              <a:t>Dr</a:t>
            </a:r>
            <a:r>
              <a:rPr lang="en-US" sz="600" dirty="0" smtClean="0"/>
              <a:t> Frank Gaillard, &lt;a </a:t>
            </a:r>
            <a:r>
              <a:rPr lang="en-US" sz="600" dirty="0" err="1" smtClean="0"/>
              <a:t>href</a:t>
            </a:r>
            <a:r>
              <a:rPr lang="en-US" sz="600" dirty="0" smtClean="0"/>
              <a:t>="http://radiopaedia.org/"&gt;Radiopaedia.org&lt;/a&gt;. From the case &lt;a </a:t>
            </a:r>
            <a:r>
              <a:rPr lang="en-US" sz="600" dirty="0" err="1" smtClean="0"/>
              <a:t>href</a:t>
            </a:r>
            <a:r>
              <a:rPr lang="en-US" sz="600" dirty="0" smtClean="0"/>
              <a:t>="http://radiopaedia.org/cases/32358"&gt;</a:t>
            </a:r>
            <a:r>
              <a:rPr lang="en-US" sz="600" dirty="0" err="1" smtClean="0"/>
              <a:t>rID</a:t>
            </a:r>
            <a:r>
              <a:rPr lang="en-US" sz="600" dirty="0" smtClean="0"/>
              <a:t>: 32358&lt;/a&gt;</a:t>
            </a:r>
            <a:endParaRPr lang="en-US" sz="600" dirty="0"/>
          </a:p>
        </p:txBody>
      </p:sp>
    </p:spTree>
    <p:extLst>
      <p:ext uri="{BB962C8B-B14F-4D97-AF65-F5344CB8AC3E}">
        <p14:creationId xmlns:p14="http://schemas.microsoft.com/office/powerpoint/2010/main" val="11899739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8989887" y="824502"/>
            <a:ext cx="3112517" cy="14672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spcBef>
                <a:spcPct val="0"/>
              </a:spcBef>
              <a:buNone/>
              <a:defRPr sz="2000" b="1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Who’s this?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PA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(Swan Ganz) catheter</a:t>
            </a: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9079483" y="2537116"/>
            <a:ext cx="3112517" cy="8048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5pPr>
            <a:lvl6pPr marL="2285943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Demonstrating good placement just into PA shadow in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hilus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Placeholder 4" descr="http://image.wikifoundry.com/wiki/wikiradiography/image/1ycoXemlsa2j9Ip$LBEPAHg==50171/GW350H36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5685"/>
            <a:ext cx="9041259" cy="6780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Image result for radiopaedia logo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331" y="153257"/>
            <a:ext cx="544530" cy="54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09595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/>
          <p:cNvSpPr txBox="1">
            <a:spLocks/>
          </p:cNvSpPr>
          <p:nvPr/>
        </p:nvSpPr>
        <p:spPr>
          <a:xfrm>
            <a:off x="722313" y="4406904"/>
            <a:ext cx="7772400" cy="136207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377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Let’s Practice!</a:t>
            </a:r>
            <a:r>
              <a:rPr kumimoji="0" lang="en-US" sz="4000" b="0" i="0" u="none" strike="noStrike" kern="1200" cap="all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- PATHOLOGY</a:t>
            </a:r>
            <a:endParaRPr kumimoji="0" lang="en-US" sz="4000" b="0" i="0" u="none" strike="noStrike" kern="1200" cap="all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691984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9144000" y="938791"/>
            <a:ext cx="3048000" cy="121787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spcBef>
                <a:spcPct val="0"/>
              </a:spcBef>
              <a:buNone/>
              <a:defRPr sz="2000" b="1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Pneumonia!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latin typeface="Calibri"/>
              </a:rPr>
              <a:t>Where?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LLL +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lingula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9144000" y="2156665"/>
            <a:ext cx="3048000" cy="24268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5pPr>
            <a:lvl6pPr marL="2285943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Note inhomogeneous opacity, note how high up superior segment projects.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Lingula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likely involved since L heart border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silhouetted.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latin typeface="Calibri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Wingdings"/>
              </a:rPr>
              <a:t>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RLL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and LUL may also be affected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here.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latin typeface="Calibri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Wingdings"/>
              </a:rPr>
              <a:t>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Not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sure you can definitively say no effusion or </a:t>
            </a:r>
            <a:r>
              <a:rPr kumimoji="0" lang="en-US" sz="1400" b="0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atalectasis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either.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Image result for radiopaedia logo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331" y="153257"/>
            <a:ext cx="544530" cy="54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15058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400" dirty="0" smtClean="0">
                <a:solidFill>
                  <a:srgbClr val="FFFF00"/>
                </a:solidFill>
                <a:latin typeface="+mn-lt"/>
              </a:rPr>
              <a:t>I’ll start with a plea, to all residents to PLEASE please, review your own imaging. A skill that can only be developed w/ practice and repetition.</a:t>
            </a:r>
            <a:endParaRPr lang="en-US" sz="44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278519"/>
            <a:ext cx="9144000" cy="1655762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A skill without which you may never be able to truly,</a:t>
            </a:r>
          </a:p>
          <a:p>
            <a:r>
              <a:rPr lang="en-US" sz="3200" b="1" dirty="0" smtClean="0">
                <a:solidFill>
                  <a:srgbClr val="FFFF00"/>
                </a:solidFill>
              </a:rPr>
              <a:t>“clinically correlate”</a:t>
            </a:r>
            <a:r>
              <a:rPr lang="en-US" sz="3200" dirty="0" smtClean="0">
                <a:solidFill>
                  <a:srgbClr val="FFFF00"/>
                </a:solidFill>
              </a:rPr>
              <a:t>.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2969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9367159" y="1191803"/>
            <a:ext cx="2824841" cy="115517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914377" rtl="0" eaLnBrk="1" latinLnBrk="0" hangingPunct="1">
              <a:spcBef>
                <a:spcPct val="0"/>
              </a:spcBef>
              <a:buNone/>
              <a:defRPr sz="2000" b="1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Striking example of what?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Pneumonia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with air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bronchograms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!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pic>
        <p:nvPicPr>
          <p:cNvPr id="8" name="Picture Placeholder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" y="0"/>
            <a:ext cx="86293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9047252" y="6119743"/>
            <a:ext cx="3276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Arial Unicode MS" panose="020B0604020202020204" pitchFamily="34" charset="-128"/>
              </a:rPr>
              <a:t>Natt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Arial Unicode MS" panose="020B0604020202020204" pitchFamily="34" charset="-128"/>
              </a:rPr>
              <a:t> B,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Arial Unicode MS" panose="020B0604020202020204" pitchFamily="34" charset="-128"/>
              </a:rPr>
              <a:t>Raz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Arial Unicode MS" panose="020B0604020202020204" pitchFamily="34" charset="-128"/>
              </a:rPr>
              <a:t> Y. N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Arial Unicode MS" panose="020B0604020202020204" pitchFamily="34" charset="-128"/>
              </a:rPr>
              <a:t>Engl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Arial Unicode MS" panose="020B0604020202020204" pitchFamily="34" charset="-128"/>
              </a:rPr>
              <a:t> J Med 2015;373:2663-2663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pic>
        <p:nvPicPr>
          <p:cNvPr id="10" name="Picture 2" descr="Image result for radiopaedia logo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331" y="153257"/>
            <a:ext cx="544530" cy="54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025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9144000" y="994013"/>
            <a:ext cx="3043442" cy="12191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spcBef>
                <a:spcPct val="0"/>
              </a:spcBef>
              <a:buNone/>
              <a:defRPr sz="2000" b="1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latin typeface="Calibri"/>
              </a:rPr>
              <a:t>A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telectasis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!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latin typeface="Calibri"/>
              </a:rPr>
              <a:t>Where?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LLL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9144000" y="2213173"/>
            <a:ext cx="3043442" cy="23703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5pPr>
            <a:lvl6pPr marL="2285943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Note straightened L heart border, silhouetted L hemidiaphragm, homogeneous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opacity.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latin typeface="Calibri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“Sail Sign”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latin typeface="Calibri"/>
            </a:endParaRPr>
          </a:p>
          <a:p>
            <a:pPr>
              <a:defRPr/>
            </a:pPr>
            <a:r>
              <a:rPr lang="en-US" dirty="0">
                <a:sym typeface="Wingdings"/>
              </a:rPr>
              <a:t> </a:t>
            </a:r>
            <a:r>
              <a:rPr lang="en-US" dirty="0"/>
              <a:t>Not sure you can definitively say no effusion or </a:t>
            </a:r>
            <a:r>
              <a:rPr lang="en-US" dirty="0" smtClean="0"/>
              <a:t>pneumonia either</a:t>
            </a:r>
            <a:r>
              <a:rPr lang="en-US" dirty="0"/>
              <a:t>.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Image result for radiopaedia logo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331" y="153257"/>
            <a:ext cx="544530" cy="54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90429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ail sign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04" y="1752599"/>
            <a:ext cx="7056979" cy="3769695"/>
          </a:xfrm>
          <a:prstGeom prst="rect">
            <a:avLst/>
          </a:prstGeom>
        </p:spPr>
      </p:pic>
      <p:pic>
        <p:nvPicPr>
          <p:cNvPr id="5" name="Picture 4" descr="sail sig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2274" y="1713393"/>
            <a:ext cx="3604686" cy="3759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02124" y="427977"/>
            <a:ext cx="646006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00"/>
                </a:solidFill>
              </a:rPr>
              <a:t>“Sail Sign”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3984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9426539" y="1749176"/>
            <a:ext cx="2804291" cy="5667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spcBef>
                <a:spcPct val="0"/>
              </a:spcBef>
              <a:buNone/>
              <a:defRPr sz="2000" b="1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Effusion or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atalectasis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?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9426539" y="2315914"/>
            <a:ext cx="2804291" cy="20605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5pPr>
            <a:lvl6pPr marL="2285943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Effusion!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Homogeneous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opacity, mediastinum shifted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away.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latin typeface="Calibri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*Use your clues! Port, chemo, maybe cancer that would cause the effusion? Just a thought.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Image result for radiopaedia logo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331" y="153257"/>
            <a:ext cx="544530" cy="54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86054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9024275" y="2017910"/>
            <a:ext cx="2305996" cy="56673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l" defTabSz="914377" rtl="0" eaLnBrk="1" latinLnBrk="0" hangingPunct="1">
              <a:spcBef>
                <a:spcPct val="0"/>
              </a:spcBef>
              <a:buNone/>
              <a:defRPr sz="2000" b="1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Effusion or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atalectasis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?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9024275" y="2584648"/>
            <a:ext cx="2305996" cy="21231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5pPr>
            <a:lvl6pPr marL="2285943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Atalectasis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!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Homogeneous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opacity with mediastinal shift towards density: volume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loss.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latin typeface="Calibri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*Hint: Look at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the rib spaces!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8547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Image result for radiopaedia logo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331" y="153257"/>
            <a:ext cx="544530" cy="54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81763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9367204" y="1651572"/>
            <a:ext cx="2511479" cy="56673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914377" rtl="0" eaLnBrk="1" latinLnBrk="0" hangingPunct="1">
              <a:spcBef>
                <a:spcPct val="0"/>
              </a:spcBef>
              <a:buNone/>
              <a:defRPr sz="2000" b="1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ARDS or heart failure?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9367204" y="2218310"/>
            <a:ext cx="2511479" cy="19372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5pPr>
            <a:lvl6pPr marL="2285943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Most likely ARDS!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quadrant infiltrates with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normal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heart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size.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latin typeface="Calibri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Also, lack of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pleural effusions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Image result for radiopaedia logo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331" y="153257"/>
            <a:ext cx="544530" cy="54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10330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9144000" y="1266291"/>
            <a:ext cx="3048000" cy="5667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spcBef>
                <a:spcPct val="0"/>
              </a:spcBef>
              <a:buNone/>
              <a:defRPr sz="2000" b="1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ARDS or heart failure?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9144000" y="1833029"/>
            <a:ext cx="3048000" cy="1673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5pPr>
            <a:lvl6pPr marL="2285943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Likely </a:t>
            </a:r>
            <a:r>
              <a:rPr lang="en-US" dirty="0" smtClean="0">
                <a:latin typeface="Calibri"/>
              </a:rPr>
              <a:t>cardiogenic pulmonary edema.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Enlarged heart + pleural effusions. 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latin typeface="Calibri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Batwing” distribution and cephalization of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flow (can be tough).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2" descr="C:\Documents and Settings\Eric Honig\Desktop\xrays\into-ch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Image result for radiopaedia logo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331" y="153257"/>
            <a:ext cx="544530" cy="54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5119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9144000" y="1697806"/>
            <a:ext cx="3048000" cy="5667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spcBef>
                <a:spcPct val="0"/>
              </a:spcBef>
              <a:buNone/>
              <a:defRPr sz="2000" b="1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Pericardial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effusion!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9144000" y="2264543"/>
            <a:ext cx="3048000" cy="25260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5pPr>
            <a:lvl6pPr marL="2285943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Enlarged cardiac silhouette. Especially significant if interval change, accompanied by elevated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JVP,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narrowe</a:t>
            </a:r>
            <a:r>
              <a:rPr lang="en-US" dirty="0" smtClean="0">
                <a:latin typeface="Calibri"/>
              </a:rPr>
              <a:t>d pulse pressure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pulsus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paradoxus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Get an echo or ultrasound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latin typeface="Calibri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“Water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Bottle sign”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Image result for radiopaedia logo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331" y="153257"/>
            <a:ext cx="544530" cy="54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75702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1"/>
            <a:ext cx="7327900" cy="6865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3"/>
          <p:cNvSpPr txBox="1">
            <a:spLocks/>
          </p:cNvSpPr>
          <p:nvPr/>
        </p:nvSpPr>
        <p:spPr>
          <a:xfrm>
            <a:off x="7926013" y="153257"/>
            <a:ext cx="2993204" cy="5667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spcBef>
                <a:spcPct val="0"/>
              </a:spcBef>
              <a:buNone/>
              <a:defRPr sz="2000" b="1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Ptx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! Tension or no?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0" name="Text Placeholder 5"/>
          <p:cNvSpPr txBox="1">
            <a:spLocks/>
          </p:cNvSpPr>
          <p:nvPr/>
        </p:nvSpPr>
        <p:spPr>
          <a:xfrm>
            <a:off x="7926013" y="719995"/>
            <a:ext cx="2993204" cy="15880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5pPr>
            <a:lvl6pPr marL="2285943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Pleural line, no lung markings outside, deep sulcus. Not tension because mediastinum not displaced and diaphragm remains convex.</a:t>
            </a:r>
          </a:p>
        </p:txBody>
      </p:sp>
      <p:pic>
        <p:nvPicPr>
          <p:cNvPr id="1026" name="Picture 2" descr="Image result for radiopaedia logo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331" y="153257"/>
            <a:ext cx="544530" cy="54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810500" y="1913794"/>
            <a:ext cx="4108450" cy="495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810500" y="2241550"/>
            <a:ext cx="1937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Increased Contrast</a:t>
            </a:r>
          </a:p>
        </p:txBody>
      </p:sp>
    </p:spTree>
    <p:extLst>
      <p:ext uri="{BB962C8B-B14F-4D97-AF65-F5344CB8AC3E}">
        <p14:creationId xmlns:p14="http://schemas.microsoft.com/office/powerpoint/2010/main" val="14548128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9144000" y="1035123"/>
            <a:ext cx="3048000" cy="5667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spcBef>
                <a:spcPct val="0"/>
              </a:spcBef>
              <a:buNone/>
              <a:defRPr sz="2000" b="1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Ptx</a:t>
            </a:r>
            <a:r>
              <a:rPr lang="en-US" dirty="0" smtClean="0">
                <a:latin typeface="Calibri"/>
              </a:rPr>
              <a:t>! Tension or no?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9144000" y="1601861"/>
            <a:ext cx="3048000" cy="11824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5pPr>
            <a:lvl6pPr marL="2285943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Tension, mediastinum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shifted away, hemidiaphragm depressed (although still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convex-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ish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8642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Image result for radiopaedia logo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331" y="153257"/>
            <a:ext cx="544530" cy="54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2369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/>
          <p:cNvSpPr txBox="1">
            <a:spLocks/>
          </p:cNvSpPr>
          <p:nvPr/>
        </p:nvSpPr>
        <p:spPr>
          <a:xfrm>
            <a:off x="722313" y="4406904"/>
            <a:ext cx="7772400" cy="136207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377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CXR</a:t>
            </a:r>
            <a:r>
              <a:rPr kumimoji="0" lang="en-US" sz="4000" b="0" i="0" u="none" strike="noStrike" kern="1200" cap="all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BASICS</a:t>
            </a:r>
            <a:endParaRPr kumimoji="0" lang="en-US" sz="4000" b="0" i="0" u="none" strike="noStrike" kern="1200" cap="all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pic>
        <p:nvPicPr>
          <p:cNvPr id="3" name="Picture 2" descr="Image result for radiopaedia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331" y="153257"/>
            <a:ext cx="544530" cy="54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rrow: Down 3"/>
          <p:cNvSpPr/>
          <p:nvPr/>
        </p:nvSpPr>
        <p:spPr>
          <a:xfrm rot="12500946">
            <a:off x="11141605" y="886352"/>
            <a:ext cx="262863" cy="541756"/>
          </a:xfrm>
          <a:prstGeom prst="downArrow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9013861" y="1333303"/>
            <a:ext cx="3048000" cy="5667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spcBef>
                <a:spcPct val="0"/>
              </a:spcBef>
              <a:buNone/>
              <a:defRPr sz="2000" b="1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dirty="0">
                <a:solidFill>
                  <a:srgbClr val="FFC000"/>
                </a:solidFill>
                <a:latin typeface="Calibri"/>
              </a:rPr>
              <a:t>Link to </a:t>
            </a:r>
            <a:r>
              <a:rPr lang="en-US" dirty="0" err="1">
                <a:solidFill>
                  <a:srgbClr val="FFC000"/>
                </a:solidFill>
                <a:latin typeface="Calibri"/>
              </a:rPr>
              <a:t>Radiopaedia</a:t>
            </a:r>
            <a:r>
              <a:rPr lang="en-US" dirty="0">
                <a:solidFill>
                  <a:srgbClr val="FFC000"/>
                </a:solidFill>
                <a:latin typeface="Calibri"/>
              </a:rPr>
              <a:t> Article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160866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9138861" y="1543693"/>
            <a:ext cx="3053139" cy="78947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spcBef>
                <a:spcPct val="0"/>
              </a:spcBef>
              <a:buNone/>
              <a:defRPr sz="2000" b="1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Pneumoperitoneum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!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latin typeface="Calibri"/>
              </a:rPr>
              <a:t>Causes?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9138861" y="2414157"/>
            <a:ext cx="3053139" cy="12029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5pPr>
            <a:lvl6pPr marL="2285943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Could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be seen after trauma, surgery, instrumentation. In absence of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these,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concern for perforated viscus.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9138863" cy="6854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Image result for radiopaedia logo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331" y="153257"/>
            <a:ext cx="544530" cy="54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50492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9027532" y="1799573"/>
            <a:ext cx="2926355" cy="1983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spcBef>
                <a:spcPct val="0"/>
              </a:spcBef>
              <a:buNone/>
              <a:defRPr sz="2000" b="1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More air in the wrong place</a:t>
            </a:r>
            <a:r>
              <a:rPr kumimoji="0" lang="is-I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…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s-IS" dirty="0">
              <a:latin typeface="Calibri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s-I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Hiatal hernia!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1"/>
            <a:ext cx="8722760" cy="6818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Image result for radiopaedia logo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331" y="153257"/>
            <a:ext cx="544530" cy="54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79362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/>
          <p:cNvSpPr txBox="1">
            <a:spLocks/>
          </p:cNvSpPr>
          <p:nvPr/>
        </p:nvSpPr>
        <p:spPr>
          <a:xfrm>
            <a:off x="722313" y="4406904"/>
            <a:ext cx="7772400" cy="136207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377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Last but not least, cardiology?</a:t>
            </a:r>
            <a:endParaRPr kumimoji="0" lang="en-US" sz="4000" b="0" i="0" u="none" strike="noStrike" kern="1200" cap="all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87817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10491074" y="788542"/>
            <a:ext cx="1570787" cy="56673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l" defTabSz="914377" rtl="0" eaLnBrk="1" latinLnBrk="0" hangingPunct="1">
              <a:spcBef>
                <a:spcPct val="0"/>
              </a:spcBef>
              <a:buNone/>
              <a:defRPr sz="2000" b="1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Pacemaker or Defibrillator?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6" name="Text Placeholder 5"/>
          <p:cNvSpPr txBox="1">
            <a:spLocks/>
          </p:cNvSpPr>
          <p:nvPr/>
        </p:nvSpPr>
        <p:spPr>
          <a:xfrm>
            <a:off x="10491074" y="1355280"/>
            <a:ext cx="1570787" cy="2731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5pPr>
            <a:lvl6pPr marL="2285943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Pacemaker!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latin typeface="Calibri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 coil. Thin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leads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latin typeface="Calibri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All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ICDs can pace, not all pacers can defibrillate!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Placeholder 6" descr="showimage"/>
          <p:cNvPicPr>
            <a:picLocks noChangeAspect="1" noChangeArrowheads="1"/>
          </p:cNvPicPr>
          <p:nvPr/>
        </p:nvPicPr>
        <p:blipFill rotWithShape="1">
          <a:blip r:embed="rId2">
            <a:lum bright="-10000" contras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1024303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Image result for radiopaedia logo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331" y="153257"/>
            <a:ext cx="544530" cy="54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527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9529229" y="683981"/>
            <a:ext cx="1510854" cy="5667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spcBef>
                <a:spcPct val="0"/>
              </a:spcBef>
              <a:buNone/>
              <a:defRPr sz="2000" b="1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PM or ICD?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9529228" y="1250719"/>
            <a:ext cx="2245213" cy="27115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5pPr>
            <a:lvl6pPr marL="2285943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ICD!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latin typeface="Calibri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Coil!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Thicker leads.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aseline="0" dirty="0">
              <a:latin typeface="Calibri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This can also pace.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latin typeface="Calibri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2"/>
              </a:rPr>
              <a:t>www.ianchristoph.com/physician-resources-2/device_id.pdf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2" descr="https://upload.wikimedia.org/wikipedia/commons/1/1b/Implantable_cardioverter_defibrillator_chest_X-ra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3" y="0"/>
            <a:ext cx="9118867" cy="683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Image result for radiopaedia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331" y="153257"/>
            <a:ext cx="544530" cy="54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53844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036812" y="0"/>
            <a:ext cx="3325115" cy="103272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spcBef>
                <a:spcPct val="0"/>
              </a:spcBef>
              <a:buNone/>
              <a:defRPr sz="2000" b="1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Who’s this?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Intra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-aortic balloon pump (IABP)</a:t>
            </a:r>
          </a:p>
        </p:txBody>
      </p:sp>
      <p:sp>
        <p:nvSpPr>
          <p:cNvPr id="7" name="Text Placeholder 3"/>
          <p:cNvSpPr txBox="1">
            <a:spLocks/>
          </p:cNvSpPr>
          <p:nvPr/>
        </p:nvSpPr>
        <p:spPr>
          <a:xfrm>
            <a:off x="9884899" y="1446891"/>
            <a:ext cx="2307101" cy="1218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5pPr>
            <a:lvl6pPr marL="2285943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LEFT: Deflated in systole. RIGHT: Inflated in diastole to enhance coronary perfusion. Tip in aortic knob.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119863"/>
            <a:ext cx="12192000" cy="5735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http://www.perstat.com/iabpballo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462" y="0"/>
            <a:ext cx="3428999" cy="1042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Image result for radiopaedia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331" y="153257"/>
            <a:ext cx="544530" cy="54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74184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0118235" y="282143"/>
            <a:ext cx="1644418" cy="22028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spcBef>
                <a:spcPct val="0"/>
              </a:spcBef>
              <a:buNone/>
              <a:defRPr sz="2000" b="1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Who’s this?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Calibri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Impella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682682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6148" y="3148828"/>
            <a:ext cx="4244360" cy="3709172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Image result for radiopaedia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331" y="153257"/>
            <a:ext cx="544530" cy="54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01839" y="101887"/>
            <a:ext cx="2866489" cy="304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41149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VA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460" y="83876"/>
            <a:ext cx="6746512" cy="6746512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36509" y="1546242"/>
            <a:ext cx="3325115" cy="103272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spcBef>
                <a:spcPct val="0"/>
              </a:spcBef>
              <a:buNone/>
              <a:defRPr sz="2000" b="1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And finally, who’s this guy?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latin typeface="Calibri"/>
              </a:rPr>
              <a:t>LVAD!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w/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his </a:t>
            </a:r>
            <a:r>
              <a:rPr kumimoji="0" lang="en-US" sz="20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bff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the ICD 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  <a:sym typeface="Wingdings"/>
              </a:rPr>
              <a:t>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363195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+mn-lt"/>
              </a:rPr>
              <a:t>The End!</a:t>
            </a:r>
            <a:endParaRPr lang="en-US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Happy Correlating!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7125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916" y="948649"/>
            <a:ext cx="7843647" cy="5636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 smtClean="0">
                <a:latin typeface="Calibri"/>
                <a:cs typeface="Calibri"/>
              </a:rPr>
              <a:t>Anatomy!!!</a:t>
            </a:r>
            <a:endParaRPr lang="en-US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008786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n-lt"/>
              </a:rPr>
              <a:t>What’s your method?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?ABCDE</a:t>
            </a:r>
          </a:p>
          <a:p>
            <a:r>
              <a:rPr lang="en-US" dirty="0" smtClean="0"/>
              <a:t>Outside in?</a:t>
            </a:r>
          </a:p>
          <a:p>
            <a:r>
              <a:rPr lang="en-US" dirty="0" smtClean="0"/>
              <a:t>I do:</a:t>
            </a:r>
          </a:p>
          <a:p>
            <a:pPr lvl="1"/>
            <a:r>
              <a:rPr lang="en-US" dirty="0" smtClean="0"/>
              <a:t>Type of </a:t>
            </a:r>
            <a:r>
              <a:rPr lang="en-US" dirty="0" err="1" smtClean="0"/>
              <a:t>flim</a:t>
            </a:r>
            <a:r>
              <a:rPr lang="en-US" dirty="0" smtClean="0"/>
              <a:t>, positioning first (can you compare to old?)</a:t>
            </a:r>
          </a:p>
          <a:p>
            <a:pPr lvl="1"/>
            <a:r>
              <a:rPr lang="en-US" dirty="0" smtClean="0"/>
              <a:t>Extras next (get a sense of your patient)</a:t>
            </a:r>
          </a:p>
          <a:p>
            <a:pPr lvl="1"/>
            <a:r>
              <a:rPr lang="en-US" dirty="0" smtClean="0"/>
              <a:t>Mediastinum </a:t>
            </a:r>
            <a:r>
              <a:rPr lang="en-US" dirty="0" smtClean="0">
                <a:sym typeface="Wingdings"/>
              </a:rPr>
              <a:t> cardiac silhouette</a:t>
            </a:r>
            <a:endParaRPr lang="en-US" dirty="0" smtClean="0"/>
          </a:p>
          <a:p>
            <a:pPr lvl="1"/>
            <a:r>
              <a:rPr lang="en-US" dirty="0" smtClean="0"/>
              <a:t>Diaphragms</a:t>
            </a:r>
          </a:p>
          <a:p>
            <a:pPr lvl="1"/>
            <a:r>
              <a:rPr lang="en-US" dirty="0" smtClean="0"/>
              <a:t>Lung fields</a:t>
            </a:r>
          </a:p>
          <a:p>
            <a:pPr lvl="1"/>
            <a:r>
              <a:rPr lang="en-US" dirty="0" smtClean="0"/>
              <a:t>Bones/tissue (turn sideways?)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0349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8578054" y="983752"/>
            <a:ext cx="3030324" cy="5667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spcBef>
                <a:spcPct val="0"/>
              </a:spcBef>
              <a:buNone/>
              <a:defRPr sz="2000" b="1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Subcutaneous emphysema</a:t>
            </a: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8578054" y="1550490"/>
            <a:ext cx="3030324" cy="10385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5pPr>
            <a:lvl6pPr marL="2285943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Barotrauma; extends from initial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pneumomediastinum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80645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Image result for radiopaedia logo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331" y="153257"/>
            <a:ext cx="544530" cy="54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147050" y="3334840"/>
            <a:ext cx="3975100" cy="3091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175433" y="3333128"/>
            <a:ext cx="1937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Increased Contrast</a:t>
            </a:r>
          </a:p>
        </p:txBody>
      </p:sp>
    </p:spTree>
    <p:extLst>
      <p:ext uri="{BB962C8B-B14F-4D97-AF65-F5344CB8AC3E}">
        <p14:creationId xmlns:p14="http://schemas.microsoft.com/office/powerpoint/2010/main" val="18088106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/>
          <p:cNvSpPr txBox="1">
            <a:spLocks/>
          </p:cNvSpPr>
          <p:nvPr/>
        </p:nvSpPr>
        <p:spPr>
          <a:xfrm>
            <a:off x="722313" y="4406904"/>
            <a:ext cx="7772400" cy="136207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377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Let’s practice! – lines and tubes</a:t>
            </a:r>
            <a:endParaRPr kumimoji="0" lang="en-US" sz="4000" b="0" i="0" u="none" strike="noStrike" kern="1200" cap="all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407791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7889245" y="338837"/>
            <a:ext cx="3036566" cy="5667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spcBef>
                <a:spcPct val="0"/>
              </a:spcBef>
              <a:buNone/>
              <a:defRPr sz="2000" b="1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Right mainstem intubation</a:t>
            </a:r>
          </a:p>
        </p:txBody>
      </p:sp>
      <p:sp>
        <p:nvSpPr>
          <p:cNvPr id="6" name="Text Placeholder 5"/>
          <p:cNvSpPr txBox="1">
            <a:spLocks/>
          </p:cNvSpPr>
          <p:nvPr/>
        </p:nvSpPr>
        <p:spPr>
          <a:xfrm>
            <a:off x="7889245" y="905575"/>
            <a:ext cx="3036566" cy="8048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5pPr>
            <a:lvl6pPr marL="2285943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With atelectasis of L lung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Placeholder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1988"/>
            <a:ext cx="7353300" cy="6807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Image result for radiopaedia logo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331" y="153257"/>
            <a:ext cx="544530" cy="54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Placeholder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49311" y="1602956"/>
            <a:ext cx="4512549" cy="5216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32305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8134189" y="-79572"/>
            <a:ext cx="2285448" cy="5667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spcBef>
                <a:spcPct val="0"/>
              </a:spcBef>
              <a:buNone/>
              <a:defRPr sz="2000" b="1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ETT too high</a:t>
            </a:r>
          </a:p>
        </p:txBody>
      </p:sp>
      <p:sp>
        <p:nvSpPr>
          <p:cNvPr id="12" name="Text Placeholder 3"/>
          <p:cNvSpPr txBox="1">
            <a:spLocks/>
          </p:cNvSpPr>
          <p:nvPr/>
        </p:nvSpPr>
        <p:spPr>
          <a:xfrm>
            <a:off x="8134189" y="487166"/>
            <a:ext cx="2285448" cy="1557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5pPr>
            <a:lvl6pPr marL="2285943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indent="0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Air leak, low pressure vent alarm, gurgles at bedside. Prelude to unintended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extubation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Tube tip should be ~3 cm above carina.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7264400" cy="6831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Image result for radiopaedia logo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331" y="153257"/>
            <a:ext cx="544530" cy="54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815083" y="1641781"/>
            <a:ext cx="3858607" cy="521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9962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1063</Words>
  <Application>Microsoft Macintosh PowerPoint</Application>
  <PresentationFormat>Custom</PresentationFormat>
  <Paragraphs>143</Paragraphs>
  <Slides>38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PowerPoint Presentation</vt:lpstr>
      <vt:lpstr>I’ll start with a plea, to all residents to PLEASE please, review your own imaging. A skill that can only be developed w/ practice and repetition.</vt:lpstr>
      <vt:lpstr>PowerPoint Presentation</vt:lpstr>
      <vt:lpstr>Anatomy!!!</vt:lpstr>
      <vt:lpstr>What’s your method?</vt:lpstr>
      <vt:lpstr>PowerPoint Presentation</vt:lpstr>
      <vt:lpstr>PowerPoint Presentation</vt:lpstr>
      <vt:lpstr>PowerPoint Presentation</vt:lpstr>
      <vt:lpstr>PowerPoint Presentation</vt:lpstr>
      <vt:lpstr>What line do you see here?</vt:lpstr>
      <vt:lpstr>Where’s the central line here?</vt:lpstr>
      <vt:lpstr>What happened here?</vt:lpstr>
      <vt:lpstr>What happened here?</vt:lpstr>
      <vt:lpstr>What happened here?</vt:lpstr>
      <vt:lpstr>Similar problem…</vt:lpstr>
      <vt:lpstr>Wha???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End!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Prasanphanich, Adam Franklin</dc:creator>
  <cp:lastModifiedBy>Meredith Greer</cp:lastModifiedBy>
  <cp:revision>57</cp:revision>
  <dcterms:created xsi:type="dcterms:W3CDTF">2017-03-06T14:53:21Z</dcterms:created>
  <dcterms:modified xsi:type="dcterms:W3CDTF">2018-04-25T17:02:01Z</dcterms:modified>
</cp:coreProperties>
</file>