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Default Extension="ppt" ContentType="application/vnd.ms-powerpoint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384" r:id="rId3"/>
    <p:sldId id="377" r:id="rId4"/>
    <p:sldId id="389" r:id="rId5"/>
    <p:sldId id="372" r:id="rId6"/>
    <p:sldId id="386" r:id="rId7"/>
    <p:sldId id="393" r:id="rId8"/>
    <p:sldId id="394" r:id="rId9"/>
    <p:sldId id="399" r:id="rId10"/>
    <p:sldId id="398" r:id="rId11"/>
    <p:sldId id="397" r:id="rId12"/>
    <p:sldId id="392" r:id="rId13"/>
    <p:sldId id="351" r:id="rId14"/>
    <p:sldId id="276" r:id="rId15"/>
    <p:sldId id="395" r:id="rId16"/>
    <p:sldId id="378" r:id="rId17"/>
    <p:sldId id="332" r:id="rId18"/>
    <p:sldId id="336" r:id="rId19"/>
    <p:sldId id="356" r:id="rId20"/>
    <p:sldId id="366" r:id="rId21"/>
    <p:sldId id="367" r:id="rId22"/>
    <p:sldId id="368" r:id="rId23"/>
    <p:sldId id="339" r:id="rId24"/>
    <p:sldId id="334" r:id="rId25"/>
    <p:sldId id="335" r:id="rId26"/>
    <p:sldId id="390" r:id="rId27"/>
    <p:sldId id="349" r:id="rId28"/>
    <p:sldId id="341" r:id="rId29"/>
    <p:sldId id="275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0DC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678" autoAdjust="0"/>
    <p:restoredTop sz="89150" autoAdjust="0"/>
  </p:normalViewPr>
  <p:slideViewPr>
    <p:cSldViewPr>
      <p:cViewPr>
        <p:scale>
          <a:sx n="47" d="100"/>
          <a:sy n="47" d="100"/>
        </p:scale>
        <p:origin x="-52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1548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BA6A04A-9962-417F-A74F-548D272F4DBF}" type="datetimeFigureOut">
              <a:rPr lang="en-US"/>
              <a:pPr>
                <a:defRPr/>
              </a:pPr>
              <a:t>7/26/2012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26197B5-D071-40DA-8A0F-AB501967F7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6197B5-D071-40DA-8A0F-AB501967F7B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6197B5-D071-40DA-8A0F-AB501967F7B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6197B5-D071-40DA-8A0F-AB501967F7B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6197B5-D071-40DA-8A0F-AB501967F7BF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6197B5-D071-40DA-8A0F-AB501967F7BF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6197B5-D071-40DA-8A0F-AB501967F7BF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617E343-2DEE-4CE6-ABEA-036E54775A78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6197B5-D071-40DA-8A0F-AB501967F7BF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6197B5-D071-40DA-8A0F-AB501967F7B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6197B5-D071-40DA-8A0F-AB501967F7BF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6197B5-D071-40DA-8A0F-AB501967F7B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6197B5-D071-40DA-8A0F-AB501967F7B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6197B5-D071-40DA-8A0F-AB501967F7BF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6197B5-D071-40DA-8A0F-AB501967F7B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6197B5-D071-40DA-8A0F-AB501967F7B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6197B5-D071-40DA-8A0F-AB501967F7BF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6197B5-D071-40DA-8A0F-AB501967F7B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6197B5-D071-40DA-8A0F-AB501967F7B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6197B5-D071-40DA-8A0F-AB501967F7BF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50E4836-AB07-4424-ADE9-A9B73FB7A3BA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39750" y="4221163"/>
            <a:ext cx="8207375" cy="647700"/>
          </a:xfrm>
        </p:spPr>
        <p:txBody>
          <a:bodyPr/>
          <a:lstStyle>
            <a:lvl1pPr algn="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269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9750" y="4891088"/>
            <a:ext cx="8207375" cy="338137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 algn="r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4850" y="328613"/>
            <a:ext cx="1909763" cy="63420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20800" y="328613"/>
            <a:ext cx="5581650" cy="63420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320800" y="328613"/>
            <a:ext cx="7643813" cy="6342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 descr="title slide-3.jpg                                              016A5F32Macintosh HD                   BBA3A940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5588" cy="686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2286000"/>
            <a:ext cx="5638800" cy="1981200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0E2DC005-4D88-43D6-AF3D-BBAB0803A3F0}" type="datetimeFigureOut">
              <a:rPr lang="id-ID"/>
              <a:pPr>
                <a:defRPr/>
              </a:pPr>
              <a:t>26/07/2012</a:t>
            </a:fld>
            <a:endParaRPr lang="id-ID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98B65EA8-1571-48E3-80A0-C0F46B0DA57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20800" y="1341438"/>
            <a:ext cx="3744913" cy="532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8113" y="1341438"/>
            <a:ext cx="3746500" cy="532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35150" y="328613"/>
            <a:ext cx="7129463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20800" y="1341438"/>
            <a:ext cx="7643813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  <p:sldLayoutId id="2147483797" r:id="rId13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8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8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68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290" grpId="0"/>
      <p:bldP spid="1027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PowerPoint_97-2003_Presentation1.ppt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4.jpeg"/><Relationship Id="rId18" Type="http://schemas.openxmlformats.org/officeDocument/2006/relationships/image" Target="../media/image39.jpeg"/><Relationship Id="rId3" Type="http://schemas.openxmlformats.org/officeDocument/2006/relationships/slide" Target="slide1.xml"/><Relationship Id="rId7" Type="http://schemas.openxmlformats.org/officeDocument/2006/relationships/image" Target="../media/image28.jpeg"/><Relationship Id="rId12" Type="http://schemas.openxmlformats.org/officeDocument/2006/relationships/image" Target="../media/image33.jpeg"/><Relationship Id="rId17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5" Type="http://schemas.openxmlformats.org/officeDocument/2006/relationships/image" Target="../media/image36.jpeg"/><Relationship Id="rId10" Type="http://schemas.openxmlformats.org/officeDocument/2006/relationships/image" Target="../media/image31.jpeg"/><Relationship Id="rId19" Type="http://schemas.openxmlformats.org/officeDocument/2006/relationships/image" Target="../media/image40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Relationship Id="rId1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7.jpeg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438400" y="4191000"/>
            <a:ext cx="6172200" cy="947738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DR. dr. Carmen </a:t>
            </a:r>
            <a:r>
              <a:rPr lang="en-US" dirty="0" err="1" smtClean="0"/>
              <a:t>Siagian,MS</a:t>
            </a:r>
            <a:r>
              <a:rPr lang="en-US" dirty="0" smtClean="0"/>
              <a:t>, </a:t>
            </a:r>
            <a:r>
              <a:rPr lang="en-US" dirty="0" err="1" smtClean="0"/>
              <a:t>SpGK</a:t>
            </a:r>
            <a:endParaRPr lang="en-US" dirty="0" smtClean="0"/>
          </a:p>
          <a:p>
            <a:pPr algn="ctr" eaLnBrk="1" hangingPunct="1">
              <a:defRPr/>
            </a:pPr>
            <a:endParaRPr lang="en-US" dirty="0" smtClean="0"/>
          </a:p>
        </p:txBody>
      </p:sp>
      <p:pic>
        <p:nvPicPr>
          <p:cNvPr id="11267" name="Picture 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0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IDI 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143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38600" y="1676400"/>
            <a:ext cx="4716463" cy="16764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5400" dirty="0" err="1" smtClean="0">
                <a:solidFill>
                  <a:schemeClr val="tx1"/>
                </a:solidFill>
              </a:rPr>
              <a:t>Nutrisi</a:t>
            </a:r>
            <a:r>
              <a:rPr lang="en-US" sz="5400" dirty="0" smtClean="0">
                <a:solidFill>
                  <a:schemeClr val="tx1"/>
                </a:solidFill>
              </a:rPr>
              <a:t> </a:t>
            </a:r>
            <a:r>
              <a:rPr lang="en-US" sz="5400" dirty="0" err="1" smtClean="0">
                <a:solidFill>
                  <a:schemeClr val="tx1"/>
                </a:solidFill>
              </a:rPr>
              <a:t>dan</a:t>
            </a:r>
            <a:r>
              <a:rPr lang="en-US" sz="5400" dirty="0" smtClean="0">
                <a:solidFill>
                  <a:schemeClr val="tx1"/>
                </a:solidFill>
              </a:rPr>
              <a:t> </a:t>
            </a:r>
            <a:r>
              <a:rPr lang="en-US" sz="5400" dirty="0" err="1" smtClean="0">
                <a:solidFill>
                  <a:schemeClr val="tx1"/>
                </a:solidFill>
              </a:rPr>
              <a:t>kanker</a:t>
            </a:r>
            <a:endParaRPr lang="uk-UA" sz="5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Rounded Rectangle 266"/>
          <p:cNvSpPr/>
          <p:nvPr/>
        </p:nvSpPr>
        <p:spPr>
          <a:xfrm>
            <a:off x="5954114" y="4687487"/>
            <a:ext cx="2917807" cy="914400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2060"/>
              </a:solidFill>
            </a:endParaRPr>
          </a:p>
        </p:txBody>
      </p:sp>
      <p:sp>
        <p:nvSpPr>
          <p:cNvPr id="404" name="Arc 403"/>
          <p:cNvSpPr/>
          <p:nvPr/>
        </p:nvSpPr>
        <p:spPr>
          <a:xfrm flipH="1">
            <a:off x="873125" y="5097463"/>
            <a:ext cx="769938" cy="971550"/>
          </a:xfrm>
          <a:prstGeom prst="arc">
            <a:avLst>
              <a:gd name="adj1" fmla="val 2788905"/>
              <a:gd name="adj2" fmla="val 11157390"/>
            </a:avLst>
          </a:prstGeom>
          <a:ln w="38100">
            <a:solidFill>
              <a:srgbClr val="FFFF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2060"/>
              </a:solidFill>
            </a:endParaRPr>
          </a:p>
        </p:txBody>
      </p:sp>
      <p:pic>
        <p:nvPicPr>
          <p:cNvPr id="54278" name="Picture 3" descr="08769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275" y="207963"/>
            <a:ext cx="1452563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160463" algn="l"/>
            <a:r>
              <a:rPr lang="en-US" smtClean="0"/>
              <a:t>Lipid peroxidation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776288" y="2520950"/>
            <a:ext cx="173037" cy="809625"/>
            <a:chOff x="1143000" y="3115735"/>
            <a:chExt cx="431800" cy="2054379"/>
          </a:xfrm>
        </p:grpSpPr>
        <p:grpSp>
          <p:nvGrpSpPr>
            <p:cNvPr id="3" name="Group 14"/>
            <p:cNvGrpSpPr>
              <a:grpSpLocks/>
            </p:cNvGrpSpPr>
            <p:nvPr/>
          </p:nvGrpSpPr>
          <p:grpSpPr bwMode="auto">
            <a:xfrm>
              <a:off x="1143000" y="3115735"/>
              <a:ext cx="431800" cy="973665"/>
              <a:chOff x="1143000" y="3115735"/>
              <a:chExt cx="431800" cy="973665"/>
            </a:xfrm>
          </p:grpSpPr>
          <p:sp>
            <p:nvSpPr>
              <p:cNvPr id="363" name="Rectangle 13"/>
              <p:cNvSpPr/>
              <p:nvPr/>
            </p:nvSpPr>
            <p:spPr>
              <a:xfrm>
                <a:off x="1293536" y="3554809"/>
                <a:ext cx="110921" cy="53574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64" name="Oval 11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1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4" name="Group 15"/>
            <p:cNvGrpSpPr>
              <a:grpSpLocks/>
            </p:cNvGrpSpPr>
            <p:nvPr/>
          </p:nvGrpSpPr>
          <p:grpSpPr bwMode="auto">
            <a:xfrm flipV="1">
              <a:off x="1143000" y="4221846"/>
              <a:ext cx="431800" cy="948268"/>
              <a:chOff x="1143000" y="3115735"/>
              <a:chExt cx="431800" cy="973665"/>
            </a:xfrm>
          </p:grpSpPr>
          <p:sp>
            <p:nvSpPr>
              <p:cNvPr id="361" name="Rectangle 16"/>
              <p:cNvSpPr/>
              <p:nvPr/>
            </p:nvSpPr>
            <p:spPr>
              <a:xfrm>
                <a:off x="1293536" y="3554159"/>
                <a:ext cx="110921" cy="5335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62" name="Oval 17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0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928688" y="2520950"/>
            <a:ext cx="173037" cy="809625"/>
            <a:chOff x="1143000" y="3115735"/>
            <a:chExt cx="431800" cy="2054379"/>
          </a:xfrm>
        </p:grpSpPr>
        <p:grpSp>
          <p:nvGrpSpPr>
            <p:cNvPr id="6" name="Group 14"/>
            <p:cNvGrpSpPr>
              <a:grpSpLocks/>
            </p:cNvGrpSpPr>
            <p:nvPr/>
          </p:nvGrpSpPr>
          <p:grpSpPr bwMode="auto">
            <a:xfrm>
              <a:off x="1143000" y="3115735"/>
              <a:ext cx="431800" cy="973665"/>
              <a:chOff x="1143000" y="3115735"/>
              <a:chExt cx="431800" cy="973665"/>
            </a:xfrm>
          </p:grpSpPr>
          <p:sp>
            <p:nvSpPr>
              <p:cNvPr id="357" name="Rectangle 24"/>
              <p:cNvSpPr/>
              <p:nvPr/>
            </p:nvSpPr>
            <p:spPr>
              <a:xfrm>
                <a:off x="1293536" y="3554809"/>
                <a:ext cx="110921" cy="53574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58" name="Oval 25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1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7" name="Group 15"/>
            <p:cNvGrpSpPr>
              <a:grpSpLocks/>
            </p:cNvGrpSpPr>
            <p:nvPr/>
          </p:nvGrpSpPr>
          <p:grpSpPr bwMode="auto">
            <a:xfrm flipV="1">
              <a:off x="1143000" y="4221846"/>
              <a:ext cx="431800" cy="948268"/>
              <a:chOff x="1143000" y="3115735"/>
              <a:chExt cx="431800" cy="973665"/>
            </a:xfrm>
          </p:grpSpPr>
          <p:sp>
            <p:nvSpPr>
              <p:cNvPr id="355" name="Rectangle 22"/>
              <p:cNvSpPr/>
              <p:nvPr/>
            </p:nvSpPr>
            <p:spPr>
              <a:xfrm>
                <a:off x="1293536" y="3554159"/>
                <a:ext cx="110921" cy="5335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56" name="Oval 23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0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8" name="Group 26"/>
          <p:cNvGrpSpPr>
            <a:grpSpLocks/>
          </p:cNvGrpSpPr>
          <p:nvPr/>
        </p:nvGrpSpPr>
        <p:grpSpPr bwMode="auto">
          <a:xfrm>
            <a:off x="1066800" y="2520950"/>
            <a:ext cx="173038" cy="809625"/>
            <a:chOff x="1143000" y="3115735"/>
            <a:chExt cx="431800" cy="2054379"/>
          </a:xfrm>
        </p:grpSpPr>
        <p:grpSp>
          <p:nvGrpSpPr>
            <p:cNvPr id="9" name="Group 14"/>
            <p:cNvGrpSpPr>
              <a:grpSpLocks/>
            </p:cNvGrpSpPr>
            <p:nvPr/>
          </p:nvGrpSpPr>
          <p:grpSpPr bwMode="auto">
            <a:xfrm>
              <a:off x="1143000" y="3115735"/>
              <a:ext cx="431800" cy="973665"/>
              <a:chOff x="1143000" y="3115735"/>
              <a:chExt cx="431800" cy="973665"/>
            </a:xfrm>
          </p:grpSpPr>
          <p:sp>
            <p:nvSpPr>
              <p:cNvPr id="351" name="Rectangle 31"/>
              <p:cNvSpPr/>
              <p:nvPr/>
            </p:nvSpPr>
            <p:spPr>
              <a:xfrm>
                <a:off x="1293535" y="3554809"/>
                <a:ext cx="110921" cy="53574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52" name="Oval 32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1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0" name="Group 15"/>
            <p:cNvGrpSpPr>
              <a:grpSpLocks/>
            </p:cNvGrpSpPr>
            <p:nvPr/>
          </p:nvGrpSpPr>
          <p:grpSpPr bwMode="auto">
            <a:xfrm flipV="1">
              <a:off x="1143000" y="4221846"/>
              <a:ext cx="431800" cy="948268"/>
              <a:chOff x="1143000" y="3115735"/>
              <a:chExt cx="431800" cy="973665"/>
            </a:xfrm>
          </p:grpSpPr>
          <p:sp>
            <p:nvSpPr>
              <p:cNvPr id="349" name="Rectangle 29"/>
              <p:cNvSpPr/>
              <p:nvPr/>
            </p:nvSpPr>
            <p:spPr>
              <a:xfrm>
                <a:off x="1293535" y="3554159"/>
                <a:ext cx="110921" cy="5335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50" name="Oval 30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0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11" name="Group 54"/>
          <p:cNvGrpSpPr>
            <a:grpSpLocks/>
          </p:cNvGrpSpPr>
          <p:nvPr/>
        </p:nvGrpSpPr>
        <p:grpSpPr bwMode="auto">
          <a:xfrm>
            <a:off x="1676400" y="2520950"/>
            <a:ext cx="173038" cy="809625"/>
            <a:chOff x="1143000" y="3115735"/>
            <a:chExt cx="431800" cy="2054379"/>
          </a:xfrm>
        </p:grpSpPr>
        <p:grpSp>
          <p:nvGrpSpPr>
            <p:cNvPr id="12" name="Group 14"/>
            <p:cNvGrpSpPr>
              <a:grpSpLocks/>
            </p:cNvGrpSpPr>
            <p:nvPr/>
          </p:nvGrpSpPr>
          <p:grpSpPr bwMode="auto">
            <a:xfrm>
              <a:off x="1143000" y="3115735"/>
              <a:ext cx="431800" cy="973665"/>
              <a:chOff x="1143000" y="3115735"/>
              <a:chExt cx="431800" cy="973665"/>
            </a:xfrm>
          </p:grpSpPr>
          <p:sp>
            <p:nvSpPr>
              <p:cNvPr id="327" name="Rectangle 59"/>
              <p:cNvSpPr/>
              <p:nvPr/>
            </p:nvSpPr>
            <p:spPr>
              <a:xfrm>
                <a:off x="1293535" y="3554809"/>
                <a:ext cx="110921" cy="53574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8" name="Oval 60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1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3" name="Group 15"/>
            <p:cNvGrpSpPr>
              <a:grpSpLocks/>
            </p:cNvGrpSpPr>
            <p:nvPr/>
          </p:nvGrpSpPr>
          <p:grpSpPr bwMode="auto">
            <a:xfrm flipV="1">
              <a:off x="1143000" y="4221846"/>
              <a:ext cx="431800" cy="948268"/>
              <a:chOff x="1143000" y="3115735"/>
              <a:chExt cx="431800" cy="973665"/>
            </a:xfrm>
          </p:grpSpPr>
          <p:sp>
            <p:nvSpPr>
              <p:cNvPr id="325" name="Rectangle 57"/>
              <p:cNvSpPr/>
              <p:nvPr/>
            </p:nvSpPr>
            <p:spPr>
              <a:xfrm>
                <a:off x="1293535" y="3554159"/>
                <a:ext cx="110921" cy="5335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6" name="Oval 58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0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14" name="Group 61"/>
          <p:cNvGrpSpPr>
            <a:grpSpLocks/>
          </p:cNvGrpSpPr>
          <p:nvPr/>
        </p:nvGrpSpPr>
        <p:grpSpPr bwMode="auto">
          <a:xfrm>
            <a:off x="1828800" y="2520950"/>
            <a:ext cx="173038" cy="809625"/>
            <a:chOff x="1143000" y="3115735"/>
            <a:chExt cx="431800" cy="2054379"/>
          </a:xfrm>
        </p:grpSpPr>
        <p:grpSp>
          <p:nvGrpSpPr>
            <p:cNvPr id="15" name="Group 14"/>
            <p:cNvGrpSpPr>
              <a:grpSpLocks/>
            </p:cNvGrpSpPr>
            <p:nvPr/>
          </p:nvGrpSpPr>
          <p:grpSpPr bwMode="auto">
            <a:xfrm>
              <a:off x="1143000" y="3115735"/>
              <a:ext cx="431800" cy="973665"/>
              <a:chOff x="1143000" y="3115735"/>
              <a:chExt cx="431800" cy="973665"/>
            </a:xfrm>
          </p:grpSpPr>
          <p:sp>
            <p:nvSpPr>
              <p:cNvPr id="321" name="Rectangle 66"/>
              <p:cNvSpPr/>
              <p:nvPr/>
            </p:nvSpPr>
            <p:spPr>
              <a:xfrm>
                <a:off x="1293535" y="3554809"/>
                <a:ext cx="110921" cy="53574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2" name="Oval 67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1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6" name="Group 15"/>
            <p:cNvGrpSpPr>
              <a:grpSpLocks/>
            </p:cNvGrpSpPr>
            <p:nvPr/>
          </p:nvGrpSpPr>
          <p:grpSpPr bwMode="auto">
            <a:xfrm flipV="1">
              <a:off x="1143000" y="4221846"/>
              <a:ext cx="431800" cy="948268"/>
              <a:chOff x="1143000" y="3115735"/>
              <a:chExt cx="431800" cy="973665"/>
            </a:xfrm>
          </p:grpSpPr>
          <p:sp>
            <p:nvSpPr>
              <p:cNvPr id="319" name="Rectangle 318"/>
              <p:cNvSpPr/>
              <p:nvPr/>
            </p:nvSpPr>
            <p:spPr>
              <a:xfrm>
                <a:off x="1293535" y="3554159"/>
                <a:ext cx="110921" cy="5335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0" name="Oval 65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0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17" name="Group 68"/>
          <p:cNvGrpSpPr>
            <a:grpSpLocks/>
          </p:cNvGrpSpPr>
          <p:nvPr/>
        </p:nvGrpSpPr>
        <p:grpSpPr bwMode="auto">
          <a:xfrm>
            <a:off x="1981200" y="2520950"/>
            <a:ext cx="173038" cy="809625"/>
            <a:chOff x="1143000" y="3115735"/>
            <a:chExt cx="431800" cy="2054379"/>
          </a:xfrm>
        </p:grpSpPr>
        <p:grpSp>
          <p:nvGrpSpPr>
            <p:cNvPr id="18" name="Group 14"/>
            <p:cNvGrpSpPr>
              <a:grpSpLocks/>
            </p:cNvGrpSpPr>
            <p:nvPr/>
          </p:nvGrpSpPr>
          <p:grpSpPr bwMode="auto">
            <a:xfrm>
              <a:off x="1143000" y="3115735"/>
              <a:ext cx="431800" cy="973665"/>
              <a:chOff x="1143000" y="3115735"/>
              <a:chExt cx="431800" cy="973665"/>
            </a:xfrm>
          </p:grpSpPr>
          <p:sp>
            <p:nvSpPr>
              <p:cNvPr id="315" name="Rectangle 314"/>
              <p:cNvSpPr/>
              <p:nvPr/>
            </p:nvSpPr>
            <p:spPr>
              <a:xfrm>
                <a:off x="1293535" y="3554809"/>
                <a:ext cx="110921" cy="53574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16" name="Oval 315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1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19" name="Group 15"/>
            <p:cNvGrpSpPr>
              <a:grpSpLocks/>
            </p:cNvGrpSpPr>
            <p:nvPr/>
          </p:nvGrpSpPr>
          <p:grpSpPr bwMode="auto">
            <a:xfrm flipV="1">
              <a:off x="1143000" y="4221846"/>
              <a:ext cx="431800" cy="948268"/>
              <a:chOff x="1143000" y="3115735"/>
              <a:chExt cx="431800" cy="973665"/>
            </a:xfrm>
          </p:grpSpPr>
          <p:sp>
            <p:nvSpPr>
              <p:cNvPr id="313" name="Rectangle 71"/>
              <p:cNvSpPr/>
              <p:nvPr/>
            </p:nvSpPr>
            <p:spPr>
              <a:xfrm>
                <a:off x="1293535" y="3554159"/>
                <a:ext cx="110921" cy="5335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14" name="Oval 72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0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sp>
        <p:nvSpPr>
          <p:cNvPr id="309" name="Rectangle 308"/>
          <p:cNvSpPr/>
          <p:nvPr/>
        </p:nvSpPr>
        <p:spPr>
          <a:xfrm>
            <a:off x="2193925" y="2693988"/>
            <a:ext cx="44450" cy="21113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0" name="Oval 309"/>
          <p:cNvSpPr/>
          <p:nvPr/>
        </p:nvSpPr>
        <p:spPr>
          <a:xfrm>
            <a:off x="2133307" y="2520635"/>
            <a:ext cx="172800" cy="193618"/>
          </a:xfrm>
          <a:prstGeom prst="ellipse">
            <a:avLst/>
          </a:prstGeom>
          <a:gradFill flip="none" rotWithShape="1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0" name="Group 375"/>
          <p:cNvGrpSpPr>
            <a:grpSpLocks/>
          </p:cNvGrpSpPr>
          <p:nvPr/>
        </p:nvGrpSpPr>
        <p:grpSpPr bwMode="auto">
          <a:xfrm rot="1742550">
            <a:off x="2165350" y="2889250"/>
            <a:ext cx="173038" cy="373063"/>
            <a:chOff x="2133307" y="3329278"/>
            <a:chExt cx="172800" cy="373882"/>
          </a:xfrm>
        </p:grpSpPr>
        <p:sp>
          <p:nvSpPr>
            <p:cNvPr id="307" name="Rectangle 78"/>
            <p:cNvSpPr/>
            <p:nvPr/>
          </p:nvSpPr>
          <p:spPr>
            <a:xfrm flipV="1">
              <a:off x="2193142" y="3328686"/>
              <a:ext cx="44389" cy="205237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FFFFFF"/>
                </a:gs>
              </a:gsLst>
              <a:lin ang="1152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8" name="Oval 307"/>
            <p:cNvSpPr/>
            <p:nvPr/>
          </p:nvSpPr>
          <p:spPr>
            <a:xfrm flipV="1">
              <a:off x="2133307" y="3514593"/>
              <a:ext cx="172800" cy="188567"/>
            </a:xfrm>
            <a:prstGeom prst="ellipse">
              <a:avLst/>
            </a:prstGeom>
            <a:gradFill flip="none" rotWithShape="0">
              <a:gsLst>
                <a:gs pos="0">
                  <a:srgbClr val="003333"/>
                </a:gs>
                <a:gs pos="100000">
                  <a:schemeClr val="bg1"/>
                </a:gs>
                <a:gs pos="55000">
                  <a:schemeClr val="accent5">
                    <a:lumMod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03" name="Rectangle 302"/>
          <p:cNvSpPr/>
          <p:nvPr/>
        </p:nvSpPr>
        <p:spPr>
          <a:xfrm>
            <a:off x="2346325" y="2693988"/>
            <a:ext cx="44450" cy="21113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4" name="Oval 303"/>
          <p:cNvSpPr/>
          <p:nvPr/>
        </p:nvSpPr>
        <p:spPr>
          <a:xfrm>
            <a:off x="2285707" y="2520635"/>
            <a:ext cx="172800" cy="193618"/>
          </a:xfrm>
          <a:prstGeom prst="ellipse">
            <a:avLst/>
          </a:prstGeom>
          <a:gradFill flip="none" rotWithShape="1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1" name="Rectangle 300"/>
          <p:cNvSpPr/>
          <p:nvPr/>
        </p:nvSpPr>
        <p:spPr>
          <a:xfrm flipV="1">
            <a:off x="2346325" y="2957513"/>
            <a:ext cx="44450" cy="20478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2" name="Oval 301"/>
          <p:cNvSpPr/>
          <p:nvPr/>
        </p:nvSpPr>
        <p:spPr>
          <a:xfrm flipV="1">
            <a:off x="2285707" y="3142067"/>
            <a:ext cx="172800" cy="188567"/>
          </a:xfrm>
          <a:prstGeom prst="ellipse">
            <a:avLst/>
          </a:prstGeom>
          <a:gradFill flip="none" rotWithShape="0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1" name="Group 373"/>
          <p:cNvGrpSpPr>
            <a:grpSpLocks/>
          </p:cNvGrpSpPr>
          <p:nvPr/>
        </p:nvGrpSpPr>
        <p:grpSpPr bwMode="auto">
          <a:xfrm rot="-736399">
            <a:off x="2457450" y="2438400"/>
            <a:ext cx="171450" cy="382588"/>
            <a:chOff x="2438107" y="2893161"/>
            <a:chExt cx="172800" cy="383896"/>
          </a:xfrm>
        </p:grpSpPr>
        <p:sp>
          <p:nvSpPr>
            <p:cNvPr id="297" name="Rectangle 296"/>
            <p:cNvSpPr/>
            <p:nvPr/>
          </p:nvSpPr>
          <p:spPr>
            <a:xfrm>
              <a:off x="2497982" y="3066297"/>
              <a:ext cx="44800" cy="210266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FFFFFF"/>
                </a:gs>
              </a:gsLst>
              <a:lin ang="1152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98" name="Oval 95"/>
            <p:cNvSpPr/>
            <p:nvPr/>
          </p:nvSpPr>
          <p:spPr>
            <a:xfrm>
              <a:off x="2438107" y="2893161"/>
              <a:ext cx="172800" cy="193618"/>
            </a:xfrm>
            <a:prstGeom prst="ellipse">
              <a:avLst/>
            </a:prstGeom>
            <a:gradFill flip="none" rotWithShape="1">
              <a:gsLst>
                <a:gs pos="0">
                  <a:srgbClr val="003333"/>
                </a:gs>
                <a:gs pos="100000">
                  <a:schemeClr val="bg1"/>
                </a:gs>
                <a:gs pos="55000">
                  <a:schemeClr val="accent5">
                    <a:lumMod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95" name="Rectangle 294"/>
          <p:cNvSpPr/>
          <p:nvPr/>
        </p:nvSpPr>
        <p:spPr>
          <a:xfrm flipV="1">
            <a:off x="2498725" y="2957513"/>
            <a:ext cx="44450" cy="20478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6" name="Oval 295"/>
          <p:cNvSpPr/>
          <p:nvPr/>
        </p:nvSpPr>
        <p:spPr>
          <a:xfrm flipV="1">
            <a:off x="2438107" y="3142067"/>
            <a:ext cx="172800" cy="188567"/>
          </a:xfrm>
          <a:prstGeom prst="ellipse">
            <a:avLst/>
          </a:prstGeom>
          <a:gradFill flip="none" rotWithShape="0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2" name="Group 372"/>
          <p:cNvGrpSpPr>
            <a:grpSpLocks/>
          </p:cNvGrpSpPr>
          <p:nvPr/>
        </p:nvGrpSpPr>
        <p:grpSpPr bwMode="auto">
          <a:xfrm rot="1126918">
            <a:off x="2590800" y="2520950"/>
            <a:ext cx="173038" cy="384175"/>
            <a:chOff x="2590507" y="2893161"/>
            <a:chExt cx="172800" cy="383896"/>
          </a:xfrm>
        </p:grpSpPr>
        <p:sp>
          <p:nvSpPr>
            <p:cNvPr id="291" name="Rectangle 101"/>
            <p:cNvSpPr/>
            <p:nvPr/>
          </p:nvSpPr>
          <p:spPr>
            <a:xfrm>
              <a:off x="2649720" y="3065933"/>
              <a:ext cx="44389" cy="210984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FFFFFF"/>
                </a:gs>
              </a:gsLst>
              <a:lin ang="1152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92" name="Oval 102"/>
            <p:cNvSpPr/>
            <p:nvPr/>
          </p:nvSpPr>
          <p:spPr>
            <a:xfrm>
              <a:off x="2590507" y="2893161"/>
              <a:ext cx="172800" cy="193618"/>
            </a:xfrm>
            <a:prstGeom prst="ellipse">
              <a:avLst/>
            </a:prstGeom>
            <a:gradFill flip="none" rotWithShape="1">
              <a:gsLst>
                <a:gs pos="0">
                  <a:srgbClr val="003333"/>
                </a:gs>
                <a:gs pos="100000">
                  <a:schemeClr val="bg1"/>
                </a:gs>
                <a:gs pos="55000">
                  <a:schemeClr val="accent5">
                    <a:lumMod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3" name="Group 374"/>
          <p:cNvGrpSpPr>
            <a:grpSpLocks/>
          </p:cNvGrpSpPr>
          <p:nvPr/>
        </p:nvGrpSpPr>
        <p:grpSpPr bwMode="auto">
          <a:xfrm rot="816515">
            <a:off x="2632075" y="3090863"/>
            <a:ext cx="173038" cy="373062"/>
            <a:chOff x="2590507" y="3329278"/>
            <a:chExt cx="172800" cy="373882"/>
          </a:xfrm>
        </p:grpSpPr>
        <p:sp>
          <p:nvSpPr>
            <p:cNvPr id="289" name="Rectangle 288"/>
            <p:cNvSpPr/>
            <p:nvPr/>
          </p:nvSpPr>
          <p:spPr>
            <a:xfrm flipV="1">
              <a:off x="2649581" y="3328089"/>
              <a:ext cx="44389" cy="205237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FFFFFF"/>
                </a:gs>
              </a:gsLst>
              <a:lin ang="1152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90" name="Oval 289"/>
            <p:cNvSpPr/>
            <p:nvPr/>
          </p:nvSpPr>
          <p:spPr>
            <a:xfrm flipV="1">
              <a:off x="2590507" y="3514593"/>
              <a:ext cx="172800" cy="188567"/>
            </a:xfrm>
            <a:prstGeom prst="ellipse">
              <a:avLst/>
            </a:prstGeom>
            <a:gradFill flip="none" rotWithShape="0">
              <a:gsLst>
                <a:gs pos="0">
                  <a:srgbClr val="003333"/>
                </a:gs>
                <a:gs pos="100000">
                  <a:schemeClr val="bg1"/>
                </a:gs>
                <a:gs pos="55000">
                  <a:schemeClr val="accent5">
                    <a:lumMod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85" name="Rectangle 108"/>
          <p:cNvSpPr/>
          <p:nvPr/>
        </p:nvSpPr>
        <p:spPr>
          <a:xfrm>
            <a:off x="2803525" y="2693988"/>
            <a:ext cx="44450" cy="21113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6" name="Oval 285"/>
          <p:cNvSpPr/>
          <p:nvPr/>
        </p:nvSpPr>
        <p:spPr>
          <a:xfrm>
            <a:off x="2742907" y="2520635"/>
            <a:ext cx="172800" cy="193618"/>
          </a:xfrm>
          <a:prstGeom prst="ellipse">
            <a:avLst/>
          </a:prstGeom>
          <a:gradFill flip="none" rotWithShape="1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3" name="Rectangle 282"/>
          <p:cNvSpPr/>
          <p:nvPr/>
        </p:nvSpPr>
        <p:spPr>
          <a:xfrm flipV="1">
            <a:off x="2803525" y="2957513"/>
            <a:ext cx="44450" cy="20478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4" name="Oval 107"/>
          <p:cNvSpPr/>
          <p:nvPr/>
        </p:nvSpPr>
        <p:spPr>
          <a:xfrm flipV="1">
            <a:off x="2326295" y="3092622"/>
            <a:ext cx="172800" cy="188567"/>
          </a:xfrm>
          <a:prstGeom prst="ellipse">
            <a:avLst/>
          </a:prstGeom>
          <a:gradFill flip="none" rotWithShape="0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9" name="Rectangle 278"/>
          <p:cNvSpPr/>
          <p:nvPr/>
        </p:nvSpPr>
        <p:spPr>
          <a:xfrm>
            <a:off x="2955925" y="2693988"/>
            <a:ext cx="44450" cy="21113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0" name="Oval 279"/>
          <p:cNvSpPr/>
          <p:nvPr/>
        </p:nvSpPr>
        <p:spPr>
          <a:xfrm>
            <a:off x="2895307" y="2520635"/>
            <a:ext cx="172800" cy="193618"/>
          </a:xfrm>
          <a:prstGeom prst="ellipse">
            <a:avLst/>
          </a:prstGeom>
          <a:gradFill flip="none" rotWithShape="1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7" name="Rectangle 113"/>
          <p:cNvSpPr/>
          <p:nvPr/>
        </p:nvSpPr>
        <p:spPr>
          <a:xfrm flipV="1">
            <a:off x="2955925" y="2957513"/>
            <a:ext cx="44450" cy="20478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8" name="Oval 114"/>
          <p:cNvSpPr/>
          <p:nvPr/>
        </p:nvSpPr>
        <p:spPr>
          <a:xfrm flipV="1">
            <a:off x="2895307" y="3142067"/>
            <a:ext cx="172800" cy="188567"/>
          </a:xfrm>
          <a:prstGeom prst="ellipse">
            <a:avLst/>
          </a:prstGeom>
          <a:gradFill flip="none" rotWithShape="0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3" name="Rectangle 272"/>
          <p:cNvSpPr/>
          <p:nvPr/>
        </p:nvSpPr>
        <p:spPr>
          <a:xfrm>
            <a:off x="3108325" y="2693988"/>
            <a:ext cx="44450" cy="21113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4" name="Oval 273"/>
          <p:cNvSpPr/>
          <p:nvPr/>
        </p:nvSpPr>
        <p:spPr>
          <a:xfrm>
            <a:off x="3047707" y="2520635"/>
            <a:ext cx="172800" cy="193618"/>
          </a:xfrm>
          <a:prstGeom prst="ellipse">
            <a:avLst/>
          </a:prstGeom>
          <a:gradFill flip="none" rotWithShape="1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1" name="Rectangle 120"/>
          <p:cNvSpPr/>
          <p:nvPr/>
        </p:nvSpPr>
        <p:spPr>
          <a:xfrm flipV="1">
            <a:off x="3108325" y="2957513"/>
            <a:ext cx="44450" cy="20478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2" name="Oval 271"/>
          <p:cNvSpPr/>
          <p:nvPr/>
        </p:nvSpPr>
        <p:spPr>
          <a:xfrm flipV="1">
            <a:off x="3047707" y="3142067"/>
            <a:ext cx="172800" cy="188567"/>
          </a:xfrm>
          <a:prstGeom prst="ellipse">
            <a:avLst/>
          </a:prstGeom>
          <a:gradFill flip="none" rotWithShape="0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8" name="Oval 267"/>
          <p:cNvSpPr/>
          <p:nvPr/>
        </p:nvSpPr>
        <p:spPr>
          <a:xfrm>
            <a:off x="2864908" y="2273907"/>
            <a:ext cx="172800" cy="193618"/>
          </a:xfrm>
          <a:prstGeom prst="ellipse">
            <a:avLst/>
          </a:prstGeom>
          <a:gradFill flip="none" rotWithShape="1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6" name="Oval 265"/>
          <p:cNvSpPr/>
          <p:nvPr/>
        </p:nvSpPr>
        <p:spPr>
          <a:xfrm flipV="1">
            <a:off x="3027307" y="3210999"/>
            <a:ext cx="172800" cy="188567"/>
          </a:xfrm>
          <a:prstGeom prst="ellipse">
            <a:avLst/>
          </a:prstGeom>
          <a:gradFill flip="none" rotWithShape="0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5" name="Rectangle 143"/>
          <p:cNvSpPr/>
          <p:nvPr/>
        </p:nvSpPr>
        <p:spPr>
          <a:xfrm>
            <a:off x="3565525" y="2693988"/>
            <a:ext cx="44450" cy="21113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6" name="Oval 144"/>
          <p:cNvSpPr/>
          <p:nvPr/>
        </p:nvSpPr>
        <p:spPr>
          <a:xfrm>
            <a:off x="3504907" y="2520635"/>
            <a:ext cx="172800" cy="193618"/>
          </a:xfrm>
          <a:prstGeom prst="ellipse">
            <a:avLst/>
          </a:prstGeom>
          <a:gradFill flip="none" rotWithShape="1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3" name="Rectangle 252"/>
          <p:cNvSpPr/>
          <p:nvPr/>
        </p:nvSpPr>
        <p:spPr>
          <a:xfrm flipV="1">
            <a:off x="3565525" y="2957513"/>
            <a:ext cx="44450" cy="20478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4" name="Oval 253"/>
          <p:cNvSpPr/>
          <p:nvPr/>
        </p:nvSpPr>
        <p:spPr>
          <a:xfrm flipV="1">
            <a:off x="3504907" y="3142067"/>
            <a:ext cx="172800" cy="188567"/>
          </a:xfrm>
          <a:prstGeom prst="ellipse">
            <a:avLst/>
          </a:prstGeom>
          <a:gradFill flip="none" rotWithShape="0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9" name="Rectangle 150"/>
          <p:cNvSpPr/>
          <p:nvPr/>
        </p:nvSpPr>
        <p:spPr>
          <a:xfrm>
            <a:off x="3717925" y="2693988"/>
            <a:ext cx="44450" cy="21113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50" name="Oval 249"/>
          <p:cNvSpPr/>
          <p:nvPr/>
        </p:nvSpPr>
        <p:spPr>
          <a:xfrm>
            <a:off x="3657307" y="2520635"/>
            <a:ext cx="172800" cy="193618"/>
          </a:xfrm>
          <a:prstGeom prst="ellipse">
            <a:avLst/>
          </a:prstGeom>
          <a:gradFill flip="none" rotWithShape="1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3" name="Rectangle 242"/>
          <p:cNvSpPr/>
          <p:nvPr/>
        </p:nvSpPr>
        <p:spPr>
          <a:xfrm>
            <a:off x="3786188" y="2684463"/>
            <a:ext cx="44450" cy="21113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4" name="Oval 243"/>
          <p:cNvSpPr/>
          <p:nvPr/>
        </p:nvSpPr>
        <p:spPr>
          <a:xfrm>
            <a:off x="3809707" y="2520635"/>
            <a:ext cx="172800" cy="193618"/>
          </a:xfrm>
          <a:prstGeom prst="ellipse">
            <a:avLst/>
          </a:prstGeom>
          <a:gradFill flip="none" rotWithShape="1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2" name="Oval 156"/>
          <p:cNvSpPr/>
          <p:nvPr/>
        </p:nvSpPr>
        <p:spPr>
          <a:xfrm flipV="1">
            <a:off x="3809707" y="3142067"/>
            <a:ext cx="172800" cy="188567"/>
          </a:xfrm>
          <a:prstGeom prst="ellipse">
            <a:avLst/>
          </a:prstGeom>
          <a:gradFill flip="none" rotWithShape="0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8" name="Oval 237"/>
          <p:cNvSpPr/>
          <p:nvPr/>
        </p:nvSpPr>
        <p:spPr>
          <a:xfrm>
            <a:off x="3962107" y="2520635"/>
            <a:ext cx="172800" cy="193618"/>
          </a:xfrm>
          <a:prstGeom prst="ellipse">
            <a:avLst/>
          </a:prstGeom>
          <a:gradFill flip="none" rotWithShape="1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5" name="Rectangle 162"/>
          <p:cNvSpPr/>
          <p:nvPr/>
        </p:nvSpPr>
        <p:spPr>
          <a:xfrm rot="16200000" flipV="1">
            <a:off x="3960019" y="3001169"/>
            <a:ext cx="44450" cy="20478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6" name="Oval 235"/>
          <p:cNvSpPr/>
          <p:nvPr/>
        </p:nvSpPr>
        <p:spPr>
          <a:xfrm flipV="1">
            <a:off x="3962107" y="3142067"/>
            <a:ext cx="172800" cy="188567"/>
          </a:xfrm>
          <a:prstGeom prst="ellipse">
            <a:avLst/>
          </a:prstGeom>
          <a:gradFill flip="none" rotWithShape="0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2" name="Oval 231"/>
          <p:cNvSpPr/>
          <p:nvPr/>
        </p:nvSpPr>
        <p:spPr>
          <a:xfrm>
            <a:off x="4037175" y="2423826"/>
            <a:ext cx="172800" cy="193618"/>
          </a:xfrm>
          <a:prstGeom prst="ellipse">
            <a:avLst/>
          </a:prstGeom>
          <a:gradFill flip="none" rotWithShape="1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9" name="Rectangle 228"/>
          <p:cNvSpPr/>
          <p:nvPr/>
        </p:nvSpPr>
        <p:spPr>
          <a:xfrm rot="902401" flipH="1" flipV="1">
            <a:off x="4138613" y="3144838"/>
            <a:ext cx="46037" cy="19685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0" name="Oval 229"/>
          <p:cNvSpPr/>
          <p:nvPr/>
        </p:nvSpPr>
        <p:spPr>
          <a:xfrm flipV="1">
            <a:off x="4028107" y="3298575"/>
            <a:ext cx="172800" cy="188567"/>
          </a:xfrm>
          <a:prstGeom prst="ellipse">
            <a:avLst/>
          </a:prstGeom>
          <a:gradFill flip="none" rotWithShape="0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6" name="Oval 179"/>
          <p:cNvSpPr/>
          <p:nvPr/>
        </p:nvSpPr>
        <p:spPr>
          <a:xfrm>
            <a:off x="4404006" y="2606400"/>
            <a:ext cx="172800" cy="193618"/>
          </a:xfrm>
          <a:prstGeom prst="ellipse">
            <a:avLst/>
          </a:prstGeom>
          <a:gradFill flip="none" rotWithShape="1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3" name="Rectangle 222"/>
          <p:cNvSpPr/>
          <p:nvPr/>
        </p:nvSpPr>
        <p:spPr>
          <a:xfrm rot="19847064" flipV="1">
            <a:off x="4418013" y="3159125"/>
            <a:ext cx="44450" cy="17145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4" name="Oval 223"/>
          <p:cNvSpPr/>
          <p:nvPr/>
        </p:nvSpPr>
        <p:spPr>
          <a:xfrm flipV="1">
            <a:off x="4378594" y="3290490"/>
            <a:ext cx="172800" cy="188567"/>
          </a:xfrm>
          <a:prstGeom prst="ellipse">
            <a:avLst/>
          </a:prstGeom>
          <a:gradFill flip="none" rotWithShape="0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0" name="Oval 186"/>
          <p:cNvSpPr/>
          <p:nvPr/>
        </p:nvSpPr>
        <p:spPr>
          <a:xfrm>
            <a:off x="4464994" y="2423826"/>
            <a:ext cx="172800" cy="193618"/>
          </a:xfrm>
          <a:prstGeom prst="ellipse">
            <a:avLst/>
          </a:prstGeom>
          <a:gradFill flip="none" rotWithShape="1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8" name="Oval 184"/>
          <p:cNvSpPr/>
          <p:nvPr/>
        </p:nvSpPr>
        <p:spPr>
          <a:xfrm flipV="1">
            <a:off x="4464994" y="3196207"/>
            <a:ext cx="172800" cy="188567"/>
          </a:xfrm>
          <a:prstGeom prst="ellipse">
            <a:avLst/>
          </a:prstGeom>
          <a:gradFill flip="none" rotWithShape="0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8" name="Rectangle 13"/>
          <p:cNvSpPr/>
          <p:nvPr/>
        </p:nvSpPr>
        <p:spPr>
          <a:xfrm>
            <a:off x="4637088" y="2693988"/>
            <a:ext cx="44450" cy="21113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9" name="Oval 11"/>
          <p:cNvSpPr/>
          <p:nvPr/>
        </p:nvSpPr>
        <p:spPr>
          <a:xfrm>
            <a:off x="4576806" y="2520635"/>
            <a:ext cx="172800" cy="193618"/>
          </a:xfrm>
          <a:prstGeom prst="ellipse">
            <a:avLst/>
          </a:prstGeom>
          <a:gradFill flip="none" rotWithShape="1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6" name="Rectangle 16"/>
          <p:cNvSpPr/>
          <p:nvPr/>
        </p:nvSpPr>
        <p:spPr>
          <a:xfrm flipV="1">
            <a:off x="4637088" y="3001963"/>
            <a:ext cx="44450" cy="20478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7" name="Oval 17"/>
          <p:cNvSpPr/>
          <p:nvPr/>
        </p:nvSpPr>
        <p:spPr>
          <a:xfrm flipV="1">
            <a:off x="4576806" y="3186517"/>
            <a:ext cx="172800" cy="188567"/>
          </a:xfrm>
          <a:prstGeom prst="ellipse">
            <a:avLst/>
          </a:prstGeom>
          <a:gradFill flip="none" rotWithShape="0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4" name="Group 368"/>
          <p:cNvGrpSpPr>
            <a:grpSpLocks/>
          </p:cNvGrpSpPr>
          <p:nvPr/>
        </p:nvGrpSpPr>
        <p:grpSpPr bwMode="auto">
          <a:xfrm rot="1342649">
            <a:off x="4729163" y="2520950"/>
            <a:ext cx="173037" cy="384175"/>
            <a:chOff x="4729206" y="2893161"/>
            <a:chExt cx="172800" cy="383896"/>
          </a:xfrm>
        </p:grpSpPr>
        <p:sp>
          <p:nvSpPr>
            <p:cNvPr id="182" name="Rectangle 24"/>
            <p:cNvSpPr/>
            <p:nvPr/>
          </p:nvSpPr>
          <p:spPr>
            <a:xfrm flipV="1">
              <a:off x="4788234" y="3064954"/>
              <a:ext cx="44389" cy="210984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FFFFFF"/>
                </a:gs>
              </a:gsLst>
              <a:lin ang="1152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3" name="Oval 25"/>
            <p:cNvSpPr/>
            <p:nvPr/>
          </p:nvSpPr>
          <p:spPr>
            <a:xfrm flipV="1">
              <a:off x="4729206" y="2893161"/>
              <a:ext cx="172800" cy="193618"/>
            </a:xfrm>
            <a:prstGeom prst="ellipse">
              <a:avLst/>
            </a:prstGeom>
            <a:gradFill flip="none" rotWithShape="1">
              <a:gsLst>
                <a:gs pos="0">
                  <a:srgbClr val="003333"/>
                </a:gs>
                <a:gs pos="100000">
                  <a:schemeClr val="bg1"/>
                </a:gs>
                <a:gs pos="55000">
                  <a:schemeClr val="accent5">
                    <a:lumMod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80" name="Rectangle 22"/>
          <p:cNvSpPr/>
          <p:nvPr/>
        </p:nvSpPr>
        <p:spPr>
          <a:xfrm flipV="1">
            <a:off x="4789488" y="3001963"/>
            <a:ext cx="44450" cy="20478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1" name="Oval 23"/>
          <p:cNvSpPr/>
          <p:nvPr/>
        </p:nvSpPr>
        <p:spPr>
          <a:xfrm flipV="1">
            <a:off x="4729206" y="3186517"/>
            <a:ext cx="172800" cy="188567"/>
          </a:xfrm>
          <a:prstGeom prst="ellipse">
            <a:avLst/>
          </a:prstGeom>
          <a:gradFill flip="none" rotWithShape="0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6" name="Rectangle 31"/>
          <p:cNvSpPr/>
          <p:nvPr/>
        </p:nvSpPr>
        <p:spPr>
          <a:xfrm>
            <a:off x="4927600" y="2693988"/>
            <a:ext cx="44450" cy="21113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7" name="Oval 32"/>
          <p:cNvSpPr/>
          <p:nvPr/>
        </p:nvSpPr>
        <p:spPr>
          <a:xfrm>
            <a:off x="4866915" y="2520635"/>
            <a:ext cx="172800" cy="193618"/>
          </a:xfrm>
          <a:prstGeom prst="ellipse">
            <a:avLst/>
          </a:prstGeom>
          <a:gradFill flip="none" rotWithShape="1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4" name="Rectangle 29"/>
          <p:cNvSpPr/>
          <p:nvPr/>
        </p:nvSpPr>
        <p:spPr>
          <a:xfrm flipV="1">
            <a:off x="4927600" y="3001963"/>
            <a:ext cx="44450" cy="20478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5" name="Oval 30"/>
          <p:cNvSpPr/>
          <p:nvPr/>
        </p:nvSpPr>
        <p:spPr>
          <a:xfrm flipV="1">
            <a:off x="4866915" y="3186517"/>
            <a:ext cx="172800" cy="188567"/>
          </a:xfrm>
          <a:prstGeom prst="ellipse">
            <a:avLst/>
          </a:prstGeom>
          <a:gradFill flip="none" rotWithShape="0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0" name="Rectangle 38"/>
          <p:cNvSpPr/>
          <p:nvPr/>
        </p:nvSpPr>
        <p:spPr>
          <a:xfrm>
            <a:off x="5080000" y="2693988"/>
            <a:ext cx="44450" cy="21113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1" name="Oval 39"/>
          <p:cNvSpPr/>
          <p:nvPr/>
        </p:nvSpPr>
        <p:spPr>
          <a:xfrm>
            <a:off x="5019315" y="2520635"/>
            <a:ext cx="172800" cy="193618"/>
          </a:xfrm>
          <a:prstGeom prst="ellipse">
            <a:avLst/>
          </a:prstGeom>
          <a:gradFill flip="none" rotWithShape="1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8" name="Rectangle 36"/>
          <p:cNvSpPr/>
          <p:nvPr/>
        </p:nvSpPr>
        <p:spPr>
          <a:xfrm flipV="1">
            <a:off x="5080000" y="3001963"/>
            <a:ext cx="44450" cy="20478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9" name="Oval 37"/>
          <p:cNvSpPr/>
          <p:nvPr/>
        </p:nvSpPr>
        <p:spPr>
          <a:xfrm flipV="1">
            <a:off x="5019315" y="3142067"/>
            <a:ext cx="172800" cy="188567"/>
          </a:xfrm>
          <a:prstGeom prst="ellipse">
            <a:avLst/>
          </a:prstGeom>
          <a:gradFill flip="none" rotWithShape="0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4" name="Rectangle 45"/>
          <p:cNvSpPr/>
          <p:nvPr/>
        </p:nvSpPr>
        <p:spPr>
          <a:xfrm>
            <a:off x="5232400" y="2574925"/>
            <a:ext cx="44450" cy="21113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5" name="Oval 46"/>
          <p:cNvSpPr/>
          <p:nvPr/>
        </p:nvSpPr>
        <p:spPr>
          <a:xfrm>
            <a:off x="5171715" y="2402104"/>
            <a:ext cx="172800" cy="193618"/>
          </a:xfrm>
          <a:prstGeom prst="ellipse">
            <a:avLst/>
          </a:prstGeom>
          <a:gradFill flip="none" rotWithShape="1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2" name="Rectangle 43"/>
          <p:cNvSpPr/>
          <p:nvPr/>
        </p:nvSpPr>
        <p:spPr>
          <a:xfrm flipV="1">
            <a:off x="5232400" y="2957513"/>
            <a:ext cx="44450" cy="20478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3" name="Oval 44"/>
          <p:cNvSpPr/>
          <p:nvPr/>
        </p:nvSpPr>
        <p:spPr>
          <a:xfrm flipV="1">
            <a:off x="5171715" y="3142067"/>
            <a:ext cx="172800" cy="188567"/>
          </a:xfrm>
          <a:prstGeom prst="ellipse">
            <a:avLst/>
          </a:prstGeom>
          <a:gradFill flip="none" rotWithShape="0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8" name="Rectangle 52"/>
          <p:cNvSpPr/>
          <p:nvPr/>
        </p:nvSpPr>
        <p:spPr>
          <a:xfrm>
            <a:off x="5384800" y="2693988"/>
            <a:ext cx="44450" cy="21113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5324115" y="2520635"/>
            <a:ext cx="172800" cy="193618"/>
          </a:xfrm>
          <a:prstGeom prst="ellipse">
            <a:avLst/>
          </a:prstGeom>
          <a:gradFill flip="none" rotWithShape="1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6" name="Rectangle 155"/>
          <p:cNvSpPr/>
          <p:nvPr/>
        </p:nvSpPr>
        <p:spPr>
          <a:xfrm flipV="1">
            <a:off x="5384800" y="2957513"/>
            <a:ext cx="44450" cy="20478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7" name="Oval 51"/>
          <p:cNvSpPr/>
          <p:nvPr/>
        </p:nvSpPr>
        <p:spPr>
          <a:xfrm flipV="1">
            <a:off x="5324115" y="3142067"/>
            <a:ext cx="172800" cy="188567"/>
          </a:xfrm>
          <a:prstGeom prst="ellipse">
            <a:avLst/>
          </a:prstGeom>
          <a:gradFill flip="none" rotWithShape="0">
            <a:gsLst>
              <a:gs pos="0">
                <a:srgbClr val="003333"/>
              </a:gs>
              <a:gs pos="100000">
                <a:schemeClr val="bg1"/>
              </a:gs>
              <a:gs pos="55000">
                <a:schemeClr val="accent5">
                  <a:lumMod val="5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5" name="Group 14"/>
          <p:cNvGrpSpPr>
            <a:grpSpLocks/>
          </p:cNvGrpSpPr>
          <p:nvPr/>
        </p:nvGrpSpPr>
        <p:grpSpPr bwMode="auto">
          <a:xfrm rot="883898">
            <a:off x="5476875" y="2520950"/>
            <a:ext cx="173038" cy="384175"/>
            <a:chOff x="1143000" y="3115735"/>
            <a:chExt cx="431800" cy="973665"/>
          </a:xfrm>
        </p:grpSpPr>
        <p:sp>
          <p:nvSpPr>
            <p:cNvPr id="152" name="Rectangle 151"/>
            <p:cNvSpPr/>
            <p:nvPr/>
          </p:nvSpPr>
          <p:spPr>
            <a:xfrm>
              <a:off x="1292103" y="3552287"/>
              <a:ext cx="110921" cy="535115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FFFFFF"/>
                </a:gs>
              </a:gsLst>
              <a:lin ang="1152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3" name="Oval 152"/>
            <p:cNvSpPr/>
            <p:nvPr/>
          </p:nvSpPr>
          <p:spPr>
            <a:xfrm>
              <a:off x="1143000" y="3115735"/>
              <a:ext cx="431800" cy="491067"/>
            </a:xfrm>
            <a:prstGeom prst="ellipse">
              <a:avLst/>
            </a:prstGeom>
            <a:gradFill flip="none" rotWithShape="1">
              <a:gsLst>
                <a:gs pos="0">
                  <a:srgbClr val="003333"/>
                </a:gs>
                <a:gs pos="100000">
                  <a:schemeClr val="bg1"/>
                </a:gs>
                <a:gs pos="55000">
                  <a:schemeClr val="accent5">
                    <a:lumMod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6" name="Group 376"/>
          <p:cNvGrpSpPr>
            <a:grpSpLocks/>
          </p:cNvGrpSpPr>
          <p:nvPr/>
        </p:nvGrpSpPr>
        <p:grpSpPr bwMode="auto">
          <a:xfrm rot="-400385">
            <a:off x="5559425" y="3084513"/>
            <a:ext cx="171450" cy="374650"/>
            <a:chOff x="5476515" y="3329278"/>
            <a:chExt cx="172800" cy="373882"/>
          </a:xfrm>
        </p:grpSpPr>
        <p:sp>
          <p:nvSpPr>
            <p:cNvPr id="150" name="Rectangle 57"/>
            <p:cNvSpPr/>
            <p:nvPr/>
          </p:nvSpPr>
          <p:spPr>
            <a:xfrm flipV="1">
              <a:off x="5536160" y="3328195"/>
              <a:ext cx="44800" cy="204367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FFFFFF"/>
                </a:gs>
              </a:gsLst>
              <a:lin ang="1152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1" name="Oval 58"/>
            <p:cNvSpPr/>
            <p:nvPr/>
          </p:nvSpPr>
          <p:spPr>
            <a:xfrm flipV="1">
              <a:off x="5476515" y="3514593"/>
              <a:ext cx="172800" cy="188567"/>
            </a:xfrm>
            <a:prstGeom prst="ellipse">
              <a:avLst/>
            </a:prstGeom>
            <a:gradFill flip="none" rotWithShape="0">
              <a:gsLst>
                <a:gs pos="0">
                  <a:srgbClr val="003333"/>
                </a:gs>
                <a:gs pos="100000">
                  <a:schemeClr val="bg1"/>
                </a:gs>
                <a:gs pos="55000">
                  <a:schemeClr val="accent5">
                    <a:lumMod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7" name="Group 14"/>
          <p:cNvGrpSpPr>
            <a:grpSpLocks/>
          </p:cNvGrpSpPr>
          <p:nvPr/>
        </p:nvGrpSpPr>
        <p:grpSpPr bwMode="auto">
          <a:xfrm rot="2184231">
            <a:off x="5526088" y="2608263"/>
            <a:ext cx="173037" cy="384175"/>
            <a:chOff x="1143000" y="3115735"/>
            <a:chExt cx="431800" cy="973665"/>
          </a:xfrm>
        </p:grpSpPr>
        <p:sp>
          <p:nvSpPr>
            <p:cNvPr id="146" name="Rectangle 145"/>
            <p:cNvSpPr/>
            <p:nvPr/>
          </p:nvSpPr>
          <p:spPr>
            <a:xfrm>
              <a:off x="1287818" y="3554165"/>
              <a:ext cx="110921" cy="535112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FFFFFF"/>
                </a:gs>
              </a:gsLst>
              <a:lin ang="1152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7" name="Oval 146"/>
            <p:cNvSpPr/>
            <p:nvPr/>
          </p:nvSpPr>
          <p:spPr>
            <a:xfrm>
              <a:off x="1143000" y="3115735"/>
              <a:ext cx="431800" cy="491067"/>
            </a:xfrm>
            <a:prstGeom prst="ellipse">
              <a:avLst/>
            </a:prstGeom>
            <a:gradFill flip="none" rotWithShape="1">
              <a:gsLst>
                <a:gs pos="0">
                  <a:srgbClr val="003333"/>
                </a:gs>
                <a:gs pos="100000">
                  <a:schemeClr val="bg1"/>
                </a:gs>
                <a:gs pos="55000">
                  <a:schemeClr val="accent5">
                    <a:lumMod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8" name="Group 15"/>
          <p:cNvGrpSpPr>
            <a:grpSpLocks/>
          </p:cNvGrpSpPr>
          <p:nvPr/>
        </p:nvGrpSpPr>
        <p:grpSpPr bwMode="auto">
          <a:xfrm flipV="1">
            <a:off x="5629275" y="2957513"/>
            <a:ext cx="173038" cy="373062"/>
            <a:chOff x="1143000" y="3115735"/>
            <a:chExt cx="431800" cy="973665"/>
          </a:xfrm>
        </p:grpSpPr>
        <p:sp>
          <p:nvSpPr>
            <p:cNvPr id="144" name="Rectangle 64"/>
            <p:cNvSpPr/>
            <p:nvPr/>
          </p:nvSpPr>
          <p:spPr>
            <a:xfrm>
              <a:off x="1293535" y="3554921"/>
              <a:ext cx="110921" cy="534479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FFFFFF"/>
                </a:gs>
              </a:gsLst>
              <a:lin ang="1152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5" name="Oval 144"/>
            <p:cNvSpPr/>
            <p:nvPr/>
          </p:nvSpPr>
          <p:spPr>
            <a:xfrm>
              <a:off x="1143000" y="3115735"/>
              <a:ext cx="431800" cy="491067"/>
            </a:xfrm>
            <a:prstGeom prst="ellipse">
              <a:avLst/>
            </a:prstGeom>
            <a:gradFill flip="none" rotWithShape="0">
              <a:gsLst>
                <a:gs pos="0">
                  <a:srgbClr val="003333"/>
                </a:gs>
                <a:gs pos="100000">
                  <a:schemeClr val="bg1"/>
                </a:gs>
                <a:gs pos="55000">
                  <a:schemeClr val="accent5">
                    <a:lumMod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9" name="Group 14"/>
          <p:cNvGrpSpPr>
            <a:grpSpLocks/>
          </p:cNvGrpSpPr>
          <p:nvPr/>
        </p:nvGrpSpPr>
        <p:grpSpPr bwMode="auto">
          <a:xfrm>
            <a:off x="5867400" y="2386013"/>
            <a:ext cx="173038" cy="384175"/>
            <a:chOff x="1143000" y="3115735"/>
            <a:chExt cx="431800" cy="973665"/>
          </a:xfrm>
        </p:grpSpPr>
        <p:sp>
          <p:nvSpPr>
            <p:cNvPr id="140" name="Rectangle 139"/>
            <p:cNvSpPr/>
            <p:nvPr/>
          </p:nvSpPr>
          <p:spPr>
            <a:xfrm>
              <a:off x="1293535" y="3554285"/>
              <a:ext cx="110921" cy="535115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FFFFFF"/>
                </a:gs>
              </a:gsLst>
              <a:lin ang="1152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1" name="Oval 140"/>
            <p:cNvSpPr/>
            <p:nvPr/>
          </p:nvSpPr>
          <p:spPr>
            <a:xfrm>
              <a:off x="1143000" y="3115735"/>
              <a:ext cx="431800" cy="491067"/>
            </a:xfrm>
            <a:prstGeom prst="ellipse">
              <a:avLst/>
            </a:prstGeom>
            <a:gradFill flip="none" rotWithShape="1">
              <a:gsLst>
                <a:gs pos="0">
                  <a:srgbClr val="003333"/>
                </a:gs>
                <a:gs pos="100000">
                  <a:schemeClr val="bg1"/>
                </a:gs>
                <a:gs pos="55000">
                  <a:schemeClr val="accent5">
                    <a:lumMod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0" name="Group 15"/>
          <p:cNvGrpSpPr>
            <a:grpSpLocks/>
          </p:cNvGrpSpPr>
          <p:nvPr/>
        </p:nvGrpSpPr>
        <p:grpSpPr bwMode="auto">
          <a:xfrm flipV="1">
            <a:off x="5781675" y="3059113"/>
            <a:ext cx="173038" cy="373062"/>
            <a:chOff x="1143000" y="3115735"/>
            <a:chExt cx="431800" cy="973665"/>
          </a:xfrm>
        </p:grpSpPr>
        <p:sp>
          <p:nvSpPr>
            <p:cNvPr id="138" name="Rectangle 137"/>
            <p:cNvSpPr/>
            <p:nvPr/>
          </p:nvSpPr>
          <p:spPr>
            <a:xfrm>
              <a:off x="1293535" y="3554921"/>
              <a:ext cx="110921" cy="534479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FFFFFF"/>
                </a:gs>
              </a:gsLst>
              <a:lin ang="1152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9" name="Oval 138"/>
            <p:cNvSpPr/>
            <p:nvPr/>
          </p:nvSpPr>
          <p:spPr>
            <a:xfrm>
              <a:off x="1143000" y="3115735"/>
              <a:ext cx="431800" cy="491067"/>
            </a:xfrm>
            <a:prstGeom prst="ellipse">
              <a:avLst/>
            </a:prstGeom>
            <a:gradFill flip="none" rotWithShape="0">
              <a:gsLst>
                <a:gs pos="0">
                  <a:srgbClr val="003333"/>
                </a:gs>
                <a:gs pos="100000">
                  <a:schemeClr val="bg1"/>
                </a:gs>
                <a:gs pos="55000">
                  <a:schemeClr val="accent5">
                    <a:lumMod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31" name="Group 14"/>
          <p:cNvGrpSpPr>
            <a:grpSpLocks/>
          </p:cNvGrpSpPr>
          <p:nvPr/>
        </p:nvGrpSpPr>
        <p:grpSpPr bwMode="auto">
          <a:xfrm>
            <a:off x="5934075" y="2520950"/>
            <a:ext cx="173038" cy="384175"/>
            <a:chOff x="1143000" y="3115735"/>
            <a:chExt cx="431800" cy="973665"/>
          </a:xfrm>
        </p:grpSpPr>
        <p:sp>
          <p:nvSpPr>
            <p:cNvPr id="134" name="Rectangle 133"/>
            <p:cNvSpPr/>
            <p:nvPr/>
          </p:nvSpPr>
          <p:spPr>
            <a:xfrm>
              <a:off x="1293535" y="3554288"/>
              <a:ext cx="110921" cy="535112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FFFFFF"/>
                </a:gs>
              </a:gsLst>
              <a:lin ang="1152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5" name="Oval 81"/>
            <p:cNvSpPr/>
            <p:nvPr/>
          </p:nvSpPr>
          <p:spPr>
            <a:xfrm>
              <a:off x="1143000" y="3115735"/>
              <a:ext cx="431800" cy="491067"/>
            </a:xfrm>
            <a:prstGeom prst="ellipse">
              <a:avLst/>
            </a:prstGeom>
            <a:gradFill flip="none" rotWithShape="1">
              <a:gsLst>
                <a:gs pos="0">
                  <a:srgbClr val="003333"/>
                </a:gs>
                <a:gs pos="100000">
                  <a:schemeClr val="bg1"/>
                </a:gs>
                <a:gs pos="55000">
                  <a:schemeClr val="accent5">
                    <a:lumMod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54466" name="Group 15"/>
          <p:cNvGrpSpPr>
            <a:grpSpLocks/>
          </p:cNvGrpSpPr>
          <p:nvPr/>
        </p:nvGrpSpPr>
        <p:grpSpPr bwMode="auto">
          <a:xfrm flipV="1">
            <a:off x="5934075" y="3059113"/>
            <a:ext cx="173038" cy="373062"/>
            <a:chOff x="1143000" y="3115735"/>
            <a:chExt cx="431800" cy="973665"/>
          </a:xfrm>
        </p:grpSpPr>
        <p:sp>
          <p:nvSpPr>
            <p:cNvPr id="132" name="Rectangle 131"/>
            <p:cNvSpPr/>
            <p:nvPr/>
          </p:nvSpPr>
          <p:spPr>
            <a:xfrm>
              <a:off x="1293535" y="3554921"/>
              <a:ext cx="110921" cy="534479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FFFFFF"/>
                </a:gs>
              </a:gsLst>
              <a:lin ang="1152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>
              <a:off x="1143000" y="3115735"/>
              <a:ext cx="431800" cy="491067"/>
            </a:xfrm>
            <a:prstGeom prst="ellipse">
              <a:avLst/>
            </a:prstGeom>
            <a:gradFill flip="none" rotWithShape="0">
              <a:gsLst>
                <a:gs pos="0">
                  <a:srgbClr val="003333"/>
                </a:gs>
                <a:gs pos="100000">
                  <a:schemeClr val="bg1"/>
                </a:gs>
                <a:gs pos="55000">
                  <a:schemeClr val="accent5">
                    <a:lumMod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54468" name="Group 82"/>
          <p:cNvGrpSpPr>
            <a:grpSpLocks/>
          </p:cNvGrpSpPr>
          <p:nvPr/>
        </p:nvGrpSpPr>
        <p:grpSpPr bwMode="auto">
          <a:xfrm>
            <a:off x="6086475" y="2520950"/>
            <a:ext cx="173038" cy="809625"/>
            <a:chOff x="1143000" y="3115735"/>
            <a:chExt cx="431800" cy="2054379"/>
          </a:xfrm>
        </p:grpSpPr>
        <p:grpSp>
          <p:nvGrpSpPr>
            <p:cNvPr id="54469" name="Group 14"/>
            <p:cNvGrpSpPr>
              <a:grpSpLocks/>
            </p:cNvGrpSpPr>
            <p:nvPr/>
          </p:nvGrpSpPr>
          <p:grpSpPr bwMode="auto">
            <a:xfrm>
              <a:off x="1143000" y="3115735"/>
              <a:ext cx="431800" cy="973665"/>
              <a:chOff x="1143000" y="3115735"/>
              <a:chExt cx="431800" cy="973665"/>
            </a:xfrm>
          </p:grpSpPr>
          <p:sp>
            <p:nvSpPr>
              <p:cNvPr id="128" name="Rectangle 87"/>
              <p:cNvSpPr/>
              <p:nvPr/>
            </p:nvSpPr>
            <p:spPr>
              <a:xfrm>
                <a:off x="1293535" y="3554809"/>
                <a:ext cx="110921" cy="53574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9" name="Oval 88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1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4470" name="Group 15"/>
            <p:cNvGrpSpPr>
              <a:grpSpLocks/>
            </p:cNvGrpSpPr>
            <p:nvPr/>
          </p:nvGrpSpPr>
          <p:grpSpPr bwMode="auto">
            <a:xfrm flipV="1">
              <a:off x="1143000" y="4221846"/>
              <a:ext cx="431800" cy="948268"/>
              <a:chOff x="1143000" y="3115735"/>
              <a:chExt cx="431800" cy="973665"/>
            </a:xfrm>
          </p:grpSpPr>
          <p:sp>
            <p:nvSpPr>
              <p:cNvPr id="126" name="Rectangle 125"/>
              <p:cNvSpPr/>
              <p:nvPr/>
            </p:nvSpPr>
            <p:spPr>
              <a:xfrm>
                <a:off x="1293535" y="3554159"/>
                <a:ext cx="110921" cy="5335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0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54471" name="Group 89"/>
          <p:cNvGrpSpPr>
            <a:grpSpLocks/>
          </p:cNvGrpSpPr>
          <p:nvPr/>
        </p:nvGrpSpPr>
        <p:grpSpPr bwMode="auto">
          <a:xfrm>
            <a:off x="6238875" y="2520950"/>
            <a:ext cx="173038" cy="809625"/>
            <a:chOff x="1143000" y="3115735"/>
            <a:chExt cx="431800" cy="2054379"/>
          </a:xfrm>
        </p:grpSpPr>
        <p:grpSp>
          <p:nvGrpSpPr>
            <p:cNvPr id="54472" name="Group 14"/>
            <p:cNvGrpSpPr>
              <a:grpSpLocks/>
            </p:cNvGrpSpPr>
            <p:nvPr/>
          </p:nvGrpSpPr>
          <p:grpSpPr bwMode="auto">
            <a:xfrm>
              <a:off x="1143000" y="3115735"/>
              <a:ext cx="431800" cy="973665"/>
              <a:chOff x="1143000" y="3115735"/>
              <a:chExt cx="431800" cy="973665"/>
            </a:xfrm>
          </p:grpSpPr>
          <p:sp>
            <p:nvSpPr>
              <p:cNvPr id="122" name="Rectangle 94"/>
              <p:cNvSpPr/>
              <p:nvPr/>
            </p:nvSpPr>
            <p:spPr>
              <a:xfrm>
                <a:off x="1293535" y="3554809"/>
                <a:ext cx="110921" cy="53574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1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4473" name="Group 15"/>
            <p:cNvGrpSpPr>
              <a:grpSpLocks/>
            </p:cNvGrpSpPr>
            <p:nvPr/>
          </p:nvGrpSpPr>
          <p:grpSpPr bwMode="auto">
            <a:xfrm flipV="1">
              <a:off x="1143000" y="4221846"/>
              <a:ext cx="431800" cy="948268"/>
              <a:chOff x="1143000" y="3115735"/>
              <a:chExt cx="431800" cy="973665"/>
            </a:xfrm>
          </p:grpSpPr>
          <p:sp>
            <p:nvSpPr>
              <p:cNvPr id="120" name="Rectangle 119"/>
              <p:cNvSpPr/>
              <p:nvPr/>
            </p:nvSpPr>
            <p:spPr>
              <a:xfrm>
                <a:off x="1293535" y="3554159"/>
                <a:ext cx="110921" cy="5335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21" name="Oval 93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0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54474" name="Group 96"/>
          <p:cNvGrpSpPr>
            <a:grpSpLocks/>
          </p:cNvGrpSpPr>
          <p:nvPr/>
        </p:nvGrpSpPr>
        <p:grpSpPr bwMode="auto">
          <a:xfrm>
            <a:off x="6391275" y="2520950"/>
            <a:ext cx="173038" cy="809625"/>
            <a:chOff x="1143000" y="3115735"/>
            <a:chExt cx="431800" cy="2054379"/>
          </a:xfrm>
        </p:grpSpPr>
        <p:grpSp>
          <p:nvGrpSpPr>
            <p:cNvPr id="54475" name="Group 14"/>
            <p:cNvGrpSpPr>
              <a:grpSpLocks/>
            </p:cNvGrpSpPr>
            <p:nvPr/>
          </p:nvGrpSpPr>
          <p:grpSpPr bwMode="auto">
            <a:xfrm>
              <a:off x="1143000" y="3115735"/>
              <a:ext cx="431800" cy="973665"/>
              <a:chOff x="1143000" y="3115735"/>
              <a:chExt cx="431800" cy="973665"/>
            </a:xfrm>
          </p:grpSpPr>
          <p:sp>
            <p:nvSpPr>
              <p:cNvPr id="116" name="Rectangle 115"/>
              <p:cNvSpPr/>
              <p:nvPr/>
            </p:nvSpPr>
            <p:spPr>
              <a:xfrm>
                <a:off x="1293535" y="3554809"/>
                <a:ext cx="110921" cy="53574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1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4476" name="Group 15"/>
            <p:cNvGrpSpPr>
              <a:grpSpLocks/>
            </p:cNvGrpSpPr>
            <p:nvPr/>
          </p:nvGrpSpPr>
          <p:grpSpPr bwMode="auto">
            <a:xfrm flipV="1">
              <a:off x="1143000" y="4221846"/>
              <a:ext cx="431800" cy="948268"/>
              <a:chOff x="1143000" y="3115735"/>
              <a:chExt cx="431800" cy="973665"/>
            </a:xfrm>
          </p:grpSpPr>
          <p:sp>
            <p:nvSpPr>
              <p:cNvPr id="114" name="Rectangle 99"/>
              <p:cNvSpPr/>
              <p:nvPr/>
            </p:nvSpPr>
            <p:spPr>
              <a:xfrm>
                <a:off x="1293535" y="3554159"/>
                <a:ext cx="110921" cy="5335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15" name="Oval 100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0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54477" name="Group 124"/>
          <p:cNvGrpSpPr>
            <a:grpSpLocks/>
          </p:cNvGrpSpPr>
          <p:nvPr/>
        </p:nvGrpSpPr>
        <p:grpSpPr bwMode="auto">
          <a:xfrm>
            <a:off x="7000875" y="2520950"/>
            <a:ext cx="173038" cy="809625"/>
            <a:chOff x="1143000" y="3115735"/>
            <a:chExt cx="431800" cy="2054379"/>
          </a:xfrm>
        </p:grpSpPr>
        <p:grpSp>
          <p:nvGrpSpPr>
            <p:cNvPr id="54478" name="Group 14"/>
            <p:cNvGrpSpPr>
              <a:grpSpLocks/>
            </p:cNvGrpSpPr>
            <p:nvPr/>
          </p:nvGrpSpPr>
          <p:grpSpPr bwMode="auto">
            <a:xfrm>
              <a:off x="1143000" y="3115735"/>
              <a:ext cx="431800" cy="973665"/>
              <a:chOff x="1143000" y="3115735"/>
              <a:chExt cx="431800" cy="973665"/>
            </a:xfrm>
          </p:grpSpPr>
          <p:sp>
            <p:nvSpPr>
              <p:cNvPr id="92" name="Rectangle 91"/>
              <p:cNvSpPr/>
              <p:nvPr/>
            </p:nvSpPr>
            <p:spPr>
              <a:xfrm>
                <a:off x="1293535" y="3554809"/>
                <a:ext cx="110921" cy="53574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1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4479" name="Group 15"/>
            <p:cNvGrpSpPr>
              <a:grpSpLocks/>
            </p:cNvGrpSpPr>
            <p:nvPr/>
          </p:nvGrpSpPr>
          <p:grpSpPr bwMode="auto">
            <a:xfrm flipV="1">
              <a:off x="1143000" y="4221846"/>
              <a:ext cx="431800" cy="948268"/>
              <a:chOff x="1143000" y="3115735"/>
              <a:chExt cx="431800" cy="973665"/>
            </a:xfrm>
          </p:grpSpPr>
          <p:sp>
            <p:nvSpPr>
              <p:cNvPr id="90" name="Rectangle 89"/>
              <p:cNvSpPr/>
              <p:nvPr/>
            </p:nvSpPr>
            <p:spPr>
              <a:xfrm>
                <a:off x="1293535" y="3554159"/>
                <a:ext cx="110921" cy="5335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0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54480" name="Group 131"/>
          <p:cNvGrpSpPr>
            <a:grpSpLocks/>
          </p:cNvGrpSpPr>
          <p:nvPr/>
        </p:nvGrpSpPr>
        <p:grpSpPr bwMode="auto">
          <a:xfrm>
            <a:off x="7153275" y="2587625"/>
            <a:ext cx="173038" cy="811213"/>
            <a:chOff x="1143000" y="3115735"/>
            <a:chExt cx="431800" cy="2054379"/>
          </a:xfrm>
        </p:grpSpPr>
        <p:grpSp>
          <p:nvGrpSpPr>
            <p:cNvPr id="54481" name="Group 14"/>
            <p:cNvGrpSpPr>
              <a:grpSpLocks/>
            </p:cNvGrpSpPr>
            <p:nvPr/>
          </p:nvGrpSpPr>
          <p:grpSpPr bwMode="auto">
            <a:xfrm>
              <a:off x="1143000" y="3115735"/>
              <a:ext cx="431800" cy="973665"/>
              <a:chOff x="1143000" y="3115735"/>
              <a:chExt cx="431800" cy="973665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1293535" y="3553950"/>
                <a:ext cx="110921" cy="5347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1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4482" name="Group 15"/>
            <p:cNvGrpSpPr>
              <a:grpSpLocks/>
            </p:cNvGrpSpPr>
            <p:nvPr/>
          </p:nvGrpSpPr>
          <p:grpSpPr bwMode="auto">
            <a:xfrm flipV="1">
              <a:off x="1143000" y="4221846"/>
              <a:ext cx="431800" cy="948268"/>
              <a:chOff x="1143000" y="3115735"/>
              <a:chExt cx="431800" cy="973665"/>
            </a:xfrm>
          </p:grpSpPr>
          <p:sp>
            <p:nvSpPr>
              <p:cNvPr id="84" name="Rectangle 83"/>
              <p:cNvSpPr/>
              <p:nvPr/>
            </p:nvSpPr>
            <p:spPr>
              <a:xfrm>
                <a:off x="1293535" y="3557430"/>
                <a:ext cx="110921" cy="53250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0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54483" name="Group 138"/>
          <p:cNvGrpSpPr>
            <a:grpSpLocks/>
          </p:cNvGrpSpPr>
          <p:nvPr/>
        </p:nvGrpSpPr>
        <p:grpSpPr bwMode="auto">
          <a:xfrm>
            <a:off x="7305675" y="2520950"/>
            <a:ext cx="173038" cy="809625"/>
            <a:chOff x="1143000" y="3115735"/>
            <a:chExt cx="431800" cy="2054379"/>
          </a:xfrm>
        </p:grpSpPr>
        <p:grpSp>
          <p:nvGrpSpPr>
            <p:cNvPr id="54484" name="Group 14"/>
            <p:cNvGrpSpPr>
              <a:grpSpLocks/>
            </p:cNvGrpSpPr>
            <p:nvPr/>
          </p:nvGrpSpPr>
          <p:grpSpPr bwMode="auto">
            <a:xfrm>
              <a:off x="1143000" y="3115735"/>
              <a:ext cx="431800" cy="973665"/>
              <a:chOff x="1143000" y="3115735"/>
              <a:chExt cx="431800" cy="973665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1293535" y="3554809"/>
                <a:ext cx="110921" cy="53574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1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4485" name="Group 15"/>
            <p:cNvGrpSpPr>
              <a:grpSpLocks/>
            </p:cNvGrpSpPr>
            <p:nvPr/>
          </p:nvGrpSpPr>
          <p:grpSpPr bwMode="auto">
            <a:xfrm flipV="1">
              <a:off x="1143000" y="4221846"/>
              <a:ext cx="431800" cy="948268"/>
              <a:chOff x="1143000" y="3115735"/>
              <a:chExt cx="431800" cy="973665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1293535" y="3554159"/>
                <a:ext cx="110921" cy="5335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0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54486" name="Group 145"/>
          <p:cNvGrpSpPr>
            <a:grpSpLocks/>
          </p:cNvGrpSpPr>
          <p:nvPr/>
        </p:nvGrpSpPr>
        <p:grpSpPr bwMode="auto">
          <a:xfrm>
            <a:off x="7458075" y="2520950"/>
            <a:ext cx="173038" cy="809625"/>
            <a:chOff x="1143000" y="3115735"/>
            <a:chExt cx="431800" cy="2054379"/>
          </a:xfrm>
        </p:grpSpPr>
        <p:grpSp>
          <p:nvGrpSpPr>
            <p:cNvPr id="54487" name="Group 14"/>
            <p:cNvGrpSpPr>
              <a:grpSpLocks/>
            </p:cNvGrpSpPr>
            <p:nvPr/>
          </p:nvGrpSpPr>
          <p:grpSpPr bwMode="auto">
            <a:xfrm>
              <a:off x="1143000" y="3115735"/>
              <a:ext cx="431800" cy="973665"/>
              <a:chOff x="1143000" y="3115735"/>
              <a:chExt cx="431800" cy="973665"/>
            </a:xfrm>
          </p:grpSpPr>
          <p:sp>
            <p:nvSpPr>
              <p:cNvPr id="74" name="Rectangle 73"/>
              <p:cNvSpPr/>
              <p:nvPr/>
            </p:nvSpPr>
            <p:spPr>
              <a:xfrm>
                <a:off x="1293535" y="3554809"/>
                <a:ext cx="110921" cy="53574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1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4488" name="Group 15"/>
            <p:cNvGrpSpPr>
              <a:grpSpLocks/>
            </p:cNvGrpSpPr>
            <p:nvPr/>
          </p:nvGrpSpPr>
          <p:grpSpPr bwMode="auto">
            <a:xfrm flipV="1">
              <a:off x="1143000" y="4221846"/>
              <a:ext cx="431800" cy="948268"/>
              <a:chOff x="1143000" y="3115735"/>
              <a:chExt cx="431800" cy="973665"/>
            </a:xfrm>
          </p:grpSpPr>
          <p:sp>
            <p:nvSpPr>
              <p:cNvPr id="72" name="Rectangle 71"/>
              <p:cNvSpPr/>
              <p:nvPr/>
            </p:nvSpPr>
            <p:spPr>
              <a:xfrm>
                <a:off x="1293535" y="3554159"/>
                <a:ext cx="110921" cy="5335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0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54489" name="Group 152"/>
          <p:cNvGrpSpPr>
            <a:grpSpLocks/>
          </p:cNvGrpSpPr>
          <p:nvPr/>
        </p:nvGrpSpPr>
        <p:grpSpPr bwMode="auto">
          <a:xfrm>
            <a:off x="7610475" y="2384425"/>
            <a:ext cx="173038" cy="811213"/>
            <a:chOff x="1143000" y="3115735"/>
            <a:chExt cx="431800" cy="2054379"/>
          </a:xfrm>
        </p:grpSpPr>
        <p:grpSp>
          <p:nvGrpSpPr>
            <p:cNvPr id="54490" name="Group 14"/>
            <p:cNvGrpSpPr>
              <a:grpSpLocks/>
            </p:cNvGrpSpPr>
            <p:nvPr/>
          </p:nvGrpSpPr>
          <p:grpSpPr bwMode="auto">
            <a:xfrm>
              <a:off x="1143000" y="3115735"/>
              <a:ext cx="431800" cy="973665"/>
              <a:chOff x="1143000" y="3115735"/>
              <a:chExt cx="431800" cy="973665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1293535" y="3553950"/>
                <a:ext cx="110921" cy="5347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1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4491" name="Group 15"/>
            <p:cNvGrpSpPr>
              <a:grpSpLocks/>
            </p:cNvGrpSpPr>
            <p:nvPr/>
          </p:nvGrpSpPr>
          <p:grpSpPr bwMode="auto">
            <a:xfrm flipV="1">
              <a:off x="1143000" y="4221846"/>
              <a:ext cx="431800" cy="948268"/>
              <a:chOff x="1143000" y="3115735"/>
              <a:chExt cx="431800" cy="973665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1293535" y="3557430"/>
                <a:ext cx="110921" cy="53250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0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54492" name="Group 159"/>
          <p:cNvGrpSpPr>
            <a:grpSpLocks/>
          </p:cNvGrpSpPr>
          <p:nvPr/>
        </p:nvGrpSpPr>
        <p:grpSpPr bwMode="auto">
          <a:xfrm>
            <a:off x="7762875" y="2520950"/>
            <a:ext cx="173038" cy="809625"/>
            <a:chOff x="1143000" y="3115735"/>
            <a:chExt cx="431800" cy="2054379"/>
          </a:xfrm>
        </p:grpSpPr>
        <p:grpSp>
          <p:nvGrpSpPr>
            <p:cNvPr id="54493" name="Group 14"/>
            <p:cNvGrpSpPr>
              <a:grpSpLocks/>
            </p:cNvGrpSpPr>
            <p:nvPr/>
          </p:nvGrpSpPr>
          <p:grpSpPr bwMode="auto">
            <a:xfrm>
              <a:off x="1143000" y="3115735"/>
              <a:ext cx="431800" cy="973665"/>
              <a:chOff x="1143000" y="3115735"/>
              <a:chExt cx="431800" cy="973665"/>
            </a:xfrm>
          </p:grpSpPr>
          <p:sp>
            <p:nvSpPr>
              <p:cNvPr id="62" name="Rectangle 61"/>
              <p:cNvSpPr/>
              <p:nvPr/>
            </p:nvSpPr>
            <p:spPr>
              <a:xfrm>
                <a:off x="1293535" y="3554809"/>
                <a:ext cx="110921" cy="53574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1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54494" name="Group 15"/>
            <p:cNvGrpSpPr>
              <a:grpSpLocks/>
            </p:cNvGrpSpPr>
            <p:nvPr/>
          </p:nvGrpSpPr>
          <p:grpSpPr bwMode="auto">
            <a:xfrm flipV="1">
              <a:off x="1143000" y="4221846"/>
              <a:ext cx="431800" cy="948268"/>
              <a:chOff x="1143000" y="3115735"/>
              <a:chExt cx="431800" cy="973665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1293535" y="3554159"/>
                <a:ext cx="110921" cy="5335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0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54495" name="Group 166"/>
          <p:cNvGrpSpPr>
            <a:grpSpLocks/>
          </p:cNvGrpSpPr>
          <p:nvPr/>
        </p:nvGrpSpPr>
        <p:grpSpPr bwMode="auto">
          <a:xfrm>
            <a:off x="7915275" y="2520950"/>
            <a:ext cx="173038" cy="809625"/>
            <a:chOff x="1143000" y="3115735"/>
            <a:chExt cx="431800" cy="2054379"/>
          </a:xfrm>
        </p:grpSpPr>
        <p:grpSp>
          <p:nvGrpSpPr>
            <p:cNvPr id="32" name="Group 14"/>
            <p:cNvGrpSpPr>
              <a:grpSpLocks/>
            </p:cNvGrpSpPr>
            <p:nvPr/>
          </p:nvGrpSpPr>
          <p:grpSpPr bwMode="auto">
            <a:xfrm>
              <a:off x="1143000" y="3115735"/>
              <a:ext cx="431800" cy="973665"/>
              <a:chOff x="1143000" y="3115735"/>
              <a:chExt cx="431800" cy="973665"/>
            </a:xfrm>
          </p:grpSpPr>
          <p:sp>
            <p:nvSpPr>
              <p:cNvPr id="56" name="Rectangle 55"/>
              <p:cNvSpPr/>
              <p:nvPr/>
            </p:nvSpPr>
            <p:spPr>
              <a:xfrm>
                <a:off x="1293535" y="3554809"/>
                <a:ext cx="110921" cy="53574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1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33" name="Group 15"/>
            <p:cNvGrpSpPr>
              <a:grpSpLocks/>
            </p:cNvGrpSpPr>
            <p:nvPr/>
          </p:nvGrpSpPr>
          <p:grpSpPr bwMode="auto">
            <a:xfrm flipV="1">
              <a:off x="1143000" y="4221846"/>
              <a:ext cx="431800" cy="948268"/>
              <a:chOff x="1143000" y="3115735"/>
              <a:chExt cx="431800" cy="973665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1293535" y="3554159"/>
                <a:ext cx="110921" cy="5335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0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34" name="Group 173"/>
          <p:cNvGrpSpPr>
            <a:grpSpLocks/>
          </p:cNvGrpSpPr>
          <p:nvPr/>
        </p:nvGrpSpPr>
        <p:grpSpPr bwMode="auto">
          <a:xfrm>
            <a:off x="8067675" y="2622550"/>
            <a:ext cx="173038" cy="809625"/>
            <a:chOff x="1143000" y="3115735"/>
            <a:chExt cx="431800" cy="2054379"/>
          </a:xfrm>
        </p:grpSpPr>
        <p:grpSp>
          <p:nvGrpSpPr>
            <p:cNvPr id="35" name="Group 14"/>
            <p:cNvGrpSpPr>
              <a:grpSpLocks/>
            </p:cNvGrpSpPr>
            <p:nvPr/>
          </p:nvGrpSpPr>
          <p:grpSpPr bwMode="auto">
            <a:xfrm>
              <a:off x="1143000" y="3115735"/>
              <a:ext cx="431800" cy="973665"/>
              <a:chOff x="1143000" y="3115735"/>
              <a:chExt cx="431800" cy="973665"/>
            </a:xfrm>
          </p:grpSpPr>
          <p:sp>
            <p:nvSpPr>
              <p:cNvPr id="50" name="Rectangle 49"/>
              <p:cNvSpPr/>
              <p:nvPr/>
            </p:nvSpPr>
            <p:spPr>
              <a:xfrm>
                <a:off x="1293535" y="3554809"/>
                <a:ext cx="110921" cy="53574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1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36" name="Group 15"/>
            <p:cNvGrpSpPr>
              <a:grpSpLocks/>
            </p:cNvGrpSpPr>
            <p:nvPr/>
          </p:nvGrpSpPr>
          <p:grpSpPr bwMode="auto">
            <a:xfrm flipV="1">
              <a:off x="1143000" y="4221846"/>
              <a:ext cx="431800" cy="948268"/>
              <a:chOff x="1143000" y="3115735"/>
              <a:chExt cx="431800" cy="973665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1293535" y="3554159"/>
                <a:ext cx="110921" cy="5335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0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grpSp>
        <p:nvGrpSpPr>
          <p:cNvPr id="37" name="Group 180"/>
          <p:cNvGrpSpPr>
            <a:grpSpLocks/>
          </p:cNvGrpSpPr>
          <p:nvPr/>
        </p:nvGrpSpPr>
        <p:grpSpPr bwMode="auto">
          <a:xfrm>
            <a:off x="8220075" y="2520950"/>
            <a:ext cx="173038" cy="809625"/>
            <a:chOff x="1143000" y="3115735"/>
            <a:chExt cx="431800" cy="2054379"/>
          </a:xfrm>
        </p:grpSpPr>
        <p:grpSp>
          <p:nvGrpSpPr>
            <p:cNvPr id="38" name="Group 14"/>
            <p:cNvGrpSpPr>
              <a:grpSpLocks/>
            </p:cNvGrpSpPr>
            <p:nvPr/>
          </p:nvGrpSpPr>
          <p:grpSpPr bwMode="auto">
            <a:xfrm>
              <a:off x="1143000" y="3115735"/>
              <a:ext cx="431800" cy="973665"/>
              <a:chOff x="1143000" y="3115735"/>
              <a:chExt cx="431800" cy="973665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1293535" y="3554809"/>
                <a:ext cx="110921" cy="53574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1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grpSp>
          <p:nvGrpSpPr>
            <p:cNvPr id="39" name="Group 15"/>
            <p:cNvGrpSpPr>
              <a:grpSpLocks/>
            </p:cNvGrpSpPr>
            <p:nvPr/>
          </p:nvGrpSpPr>
          <p:grpSpPr bwMode="auto">
            <a:xfrm flipV="1">
              <a:off x="1143000" y="4221846"/>
              <a:ext cx="431800" cy="948268"/>
              <a:chOff x="1143000" y="3115735"/>
              <a:chExt cx="431800" cy="973665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1293535" y="3554159"/>
                <a:ext cx="110921" cy="53355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100000">
                    <a:srgbClr val="FFFFFF"/>
                  </a:gs>
                </a:gsLst>
                <a:lin ang="11520000" scaled="0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1143000" y="3115735"/>
                <a:ext cx="431800" cy="491067"/>
              </a:xfrm>
              <a:prstGeom prst="ellipse">
                <a:avLst/>
              </a:prstGeom>
              <a:gradFill flip="none" rotWithShape="0">
                <a:gsLst>
                  <a:gs pos="0">
                    <a:srgbClr val="003333"/>
                  </a:gs>
                  <a:gs pos="100000">
                    <a:schemeClr val="bg1"/>
                  </a:gs>
                  <a:gs pos="55000">
                    <a:schemeClr val="accent5">
                      <a:lumMod val="5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</p:grpSp>
      <p:sp>
        <p:nvSpPr>
          <p:cNvPr id="365" name="Rectangle 364"/>
          <p:cNvSpPr/>
          <p:nvPr/>
        </p:nvSpPr>
        <p:spPr>
          <a:xfrm rot="19847064" flipV="1">
            <a:off x="4548188" y="2532063"/>
            <a:ext cx="46037" cy="17145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66" name="Rectangle 365"/>
          <p:cNvSpPr/>
          <p:nvPr/>
        </p:nvSpPr>
        <p:spPr>
          <a:xfrm rot="902401" flipH="1" flipV="1">
            <a:off x="3938588" y="2693988"/>
            <a:ext cx="46037" cy="19843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67" name="Rectangle 366"/>
          <p:cNvSpPr/>
          <p:nvPr/>
        </p:nvSpPr>
        <p:spPr>
          <a:xfrm rot="1752936" flipH="1" flipV="1">
            <a:off x="4552950" y="3076575"/>
            <a:ext cx="46038" cy="169863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68" name="Rectangle 367"/>
          <p:cNvSpPr/>
          <p:nvPr/>
        </p:nvSpPr>
        <p:spPr>
          <a:xfrm rot="19847064" flipV="1">
            <a:off x="3633788" y="3040063"/>
            <a:ext cx="46037" cy="169862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FFFFFF"/>
              </a:gs>
            </a:gsLst>
            <a:lin ang="1152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40" name="Group 369"/>
          <p:cNvGrpSpPr>
            <a:grpSpLocks/>
          </p:cNvGrpSpPr>
          <p:nvPr/>
        </p:nvGrpSpPr>
        <p:grpSpPr bwMode="auto">
          <a:xfrm rot="1342649">
            <a:off x="4816475" y="2817813"/>
            <a:ext cx="173038" cy="384175"/>
            <a:chOff x="4729206" y="2893161"/>
            <a:chExt cx="172800" cy="383896"/>
          </a:xfrm>
        </p:grpSpPr>
        <p:sp>
          <p:nvSpPr>
            <p:cNvPr id="371" name="Rectangle 24"/>
            <p:cNvSpPr/>
            <p:nvPr/>
          </p:nvSpPr>
          <p:spPr>
            <a:xfrm flipV="1">
              <a:off x="4788234" y="3064953"/>
              <a:ext cx="44389" cy="210985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100000">
                  <a:srgbClr val="FFFFFF"/>
                </a:gs>
              </a:gsLst>
              <a:lin ang="1152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72" name="Oval 25"/>
            <p:cNvSpPr/>
            <p:nvPr/>
          </p:nvSpPr>
          <p:spPr>
            <a:xfrm flipV="1">
              <a:off x="4729206" y="2893161"/>
              <a:ext cx="172800" cy="193618"/>
            </a:xfrm>
            <a:prstGeom prst="ellipse">
              <a:avLst/>
            </a:prstGeom>
            <a:gradFill flip="none" rotWithShape="1">
              <a:gsLst>
                <a:gs pos="0">
                  <a:srgbClr val="003333"/>
                </a:gs>
                <a:gs pos="100000">
                  <a:schemeClr val="bg1"/>
                </a:gs>
                <a:gs pos="55000">
                  <a:schemeClr val="accent5">
                    <a:lumMod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54452" name="TextBox 383"/>
          <p:cNvSpPr txBox="1">
            <a:spLocks noChangeArrowheads="1"/>
          </p:cNvSpPr>
          <p:nvPr/>
        </p:nvSpPr>
        <p:spPr bwMode="auto">
          <a:xfrm>
            <a:off x="544513" y="1697038"/>
            <a:ext cx="1895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Opened channel</a:t>
            </a:r>
          </a:p>
        </p:txBody>
      </p:sp>
      <p:sp>
        <p:nvSpPr>
          <p:cNvPr id="54453" name="TextBox 384"/>
          <p:cNvSpPr txBox="1">
            <a:spLocks noChangeArrowheads="1"/>
          </p:cNvSpPr>
          <p:nvPr/>
        </p:nvSpPr>
        <p:spPr bwMode="auto">
          <a:xfrm>
            <a:off x="525463" y="1296988"/>
            <a:ext cx="30464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Ionic compartmentalization</a:t>
            </a:r>
          </a:p>
        </p:txBody>
      </p:sp>
      <p:sp>
        <p:nvSpPr>
          <p:cNvPr id="54454" name="TextBox 385"/>
          <p:cNvSpPr txBox="1">
            <a:spLocks noChangeArrowheads="1"/>
          </p:cNvSpPr>
          <p:nvPr/>
        </p:nvSpPr>
        <p:spPr bwMode="auto">
          <a:xfrm>
            <a:off x="4311650" y="3441700"/>
            <a:ext cx="1836738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Membrane 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disintegration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(depolarization)</a:t>
            </a:r>
          </a:p>
        </p:txBody>
      </p:sp>
      <p:sp>
        <p:nvSpPr>
          <p:cNvPr id="54455" name="TextBox 387"/>
          <p:cNvSpPr txBox="1">
            <a:spLocks noChangeArrowheads="1"/>
          </p:cNvSpPr>
          <p:nvPr/>
        </p:nvSpPr>
        <p:spPr bwMode="auto">
          <a:xfrm>
            <a:off x="2390775" y="4148138"/>
            <a:ext cx="5730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Calibri" pitchFamily="34" charset="0"/>
              </a:rPr>
              <a:t>Ca</a:t>
            </a:r>
            <a:r>
              <a:rPr lang="en-US" baseline="30000">
                <a:solidFill>
                  <a:srgbClr val="002060"/>
                </a:solidFill>
                <a:latin typeface="Calibri" pitchFamily="34" charset="0"/>
              </a:rPr>
              <a:t>2+</a:t>
            </a:r>
          </a:p>
        </p:txBody>
      </p:sp>
      <p:sp>
        <p:nvSpPr>
          <p:cNvPr id="54456" name="TextBox 390"/>
          <p:cNvSpPr txBox="1">
            <a:spLocks noChangeArrowheads="1"/>
          </p:cNvSpPr>
          <p:nvPr/>
        </p:nvSpPr>
        <p:spPr bwMode="auto">
          <a:xfrm>
            <a:off x="6440488" y="1214438"/>
            <a:ext cx="611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LDH</a:t>
            </a:r>
          </a:p>
        </p:txBody>
      </p:sp>
      <p:sp>
        <p:nvSpPr>
          <p:cNvPr id="54457" name="TextBox 392"/>
          <p:cNvSpPr txBox="1">
            <a:spLocks noChangeArrowheads="1"/>
          </p:cNvSpPr>
          <p:nvPr/>
        </p:nvSpPr>
        <p:spPr bwMode="auto">
          <a:xfrm>
            <a:off x="3448050" y="4724400"/>
            <a:ext cx="195874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 err="1">
                <a:solidFill>
                  <a:srgbClr val="002060"/>
                </a:solidFill>
                <a:latin typeface="Calibri" pitchFamily="34" charset="0"/>
              </a:rPr>
              <a:t>Arachidonic</a:t>
            </a:r>
            <a:r>
              <a:rPr lang="en-US" sz="2000" dirty="0">
                <a:solidFill>
                  <a:srgbClr val="002060"/>
                </a:solidFill>
                <a:latin typeface="Calibri" pitchFamily="34" charset="0"/>
              </a:rPr>
              <a:t> acid </a:t>
            </a:r>
          </a:p>
          <a:p>
            <a:r>
              <a:rPr lang="en-US" sz="2000" dirty="0">
                <a:solidFill>
                  <a:srgbClr val="002060"/>
                </a:solidFill>
                <a:latin typeface="Calibri" pitchFamily="34" charset="0"/>
              </a:rPr>
              <a:t>activation</a:t>
            </a:r>
          </a:p>
        </p:txBody>
      </p:sp>
      <p:sp>
        <p:nvSpPr>
          <p:cNvPr id="394" name="TextBox 393"/>
          <p:cNvSpPr txBox="1"/>
          <p:nvPr/>
        </p:nvSpPr>
        <p:spPr>
          <a:xfrm>
            <a:off x="6019800" y="4724400"/>
            <a:ext cx="279435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err="1">
                <a:solidFill>
                  <a:srgbClr val="00206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+mn-lt"/>
                <a:cs typeface="+mn-cs"/>
              </a:rPr>
              <a:t>Lipoxygenase</a:t>
            </a:r>
            <a:r>
              <a:rPr lang="en-US" sz="2000" dirty="0">
                <a:solidFill>
                  <a:srgbClr val="00206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+mn-lt"/>
                <a:cs typeface="+mn-cs"/>
              </a:rPr>
              <a:t> pathway</a:t>
            </a:r>
            <a:endParaRPr lang="en-US" sz="2000" dirty="0">
              <a:solidFill>
                <a:srgbClr val="00206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95" name="TextBox 394"/>
          <p:cNvSpPr txBox="1"/>
          <p:nvPr/>
        </p:nvSpPr>
        <p:spPr>
          <a:xfrm>
            <a:off x="6019800" y="5097463"/>
            <a:ext cx="317907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err="1">
                <a:solidFill>
                  <a:srgbClr val="00206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+mn-lt"/>
                <a:cs typeface="+mn-cs"/>
              </a:rPr>
              <a:t>Cyclo-oxygenase</a:t>
            </a:r>
            <a:r>
              <a:rPr lang="en-US" sz="2000" dirty="0">
                <a:solidFill>
                  <a:srgbClr val="00206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+mn-lt"/>
                <a:cs typeface="+mn-cs"/>
              </a:rPr>
              <a:t> pathway</a:t>
            </a:r>
            <a:endParaRPr lang="en-US" sz="2000" dirty="0">
              <a:solidFill>
                <a:srgbClr val="00206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+mn-lt"/>
              <a:cs typeface="+mn-cs"/>
            </a:endParaRPr>
          </a:p>
        </p:txBody>
      </p:sp>
      <p:cxnSp>
        <p:nvCxnSpPr>
          <p:cNvPr id="397" name="Straight Arrow Connector 396"/>
          <p:cNvCxnSpPr/>
          <p:nvPr/>
        </p:nvCxnSpPr>
        <p:spPr>
          <a:xfrm>
            <a:off x="5276850" y="5192713"/>
            <a:ext cx="547688" cy="158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99" name="Picture 398" descr="mitochondria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BFC"/>
              </a:clrFrom>
              <a:clrTo>
                <a:srgbClr val="FDFBFC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258763" y="5432425"/>
            <a:ext cx="944562" cy="966788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54462" name="TextBox 399"/>
          <p:cNvSpPr txBox="1">
            <a:spLocks noChangeArrowheads="1"/>
          </p:cNvSpPr>
          <p:nvPr/>
        </p:nvSpPr>
        <p:spPr bwMode="auto">
          <a:xfrm>
            <a:off x="223838" y="4318000"/>
            <a:ext cx="609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Calibri" pitchFamily="34" charset="0"/>
              </a:rPr>
              <a:t>ROS</a:t>
            </a:r>
          </a:p>
        </p:txBody>
      </p:sp>
      <p:cxnSp>
        <p:nvCxnSpPr>
          <p:cNvPr id="401" name="Straight Arrow Connector 400"/>
          <p:cNvCxnSpPr>
            <a:endCxn id="54462" idx="2"/>
          </p:cNvCxnSpPr>
          <p:nvPr/>
        </p:nvCxnSpPr>
        <p:spPr>
          <a:xfrm rot="16200000" flipV="1">
            <a:off x="146844" y="5099844"/>
            <a:ext cx="779463" cy="15875"/>
          </a:xfrm>
          <a:prstGeom prst="straightConnector1">
            <a:avLst/>
          </a:prstGeom>
          <a:ln w="28575">
            <a:solidFill>
              <a:srgbClr val="FFFF00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464" name="TextBox 402"/>
          <p:cNvSpPr txBox="1">
            <a:spLocks noChangeArrowheads="1"/>
          </p:cNvSpPr>
          <p:nvPr/>
        </p:nvSpPr>
        <p:spPr bwMode="auto">
          <a:xfrm>
            <a:off x="1128713" y="5032375"/>
            <a:ext cx="16478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002060"/>
                </a:solidFill>
                <a:latin typeface="Calibri" pitchFamily="34" charset="0"/>
              </a:rPr>
              <a:t>Cytochrome C</a:t>
            </a:r>
          </a:p>
        </p:txBody>
      </p:sp>
      <p:sp>
        <p:nvSpPr>
          <p:cNvPr id="54465" name="TextBox 404"/>
          <p:cNvSpPr txBox="1">
            <a:spLocks noChangeArrowheads="1"/>
          </p:cNvSpPr>
          <p:nvPr/>
        </p:nvSpPr>
        <p:spPr bwMode="auto">
          <a:xfrm>
            <a:off x="1622425" y="4318000"/>
            <a:ext cx="6461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Calibri" pitchFamily="34" charset="0"/>
              </a:rPr>
              <a:t>MAC</a:t>
            </a:r>
          </a:p>
        </p:txBody>
      </p:sp>
      <p:cxnSp>
        <p:nvCxnSpPr>
          <p:cNvPr id="406" name="Straight Arrow Connector 405"/>
          <p:cNvCxnSpPr/>
          <p:nvPr/>
        </p:nvCxnSpPr>
        <p:spPr>
          <a:xfrm rot="16200000" flipV="1">
            <a:off x="1764506" y="4856957"/>
            <a:ext cx="344487" cy="6350"/>
          </a:xfrm>
          <a:prstGeom prst="straightConnector1">
            <a:avLst/>
          </a:prstGeom>
          <a:ln w="28575">
            <a:solidFill>
              <a:srgbClr val="FFFF00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467" name="TextBox 413"/>
          <p:cNvSpPr txBox="1">
            <a:spLocks noChangeArrowheads="1"/>
          </p:cNvSpPr>
          <p:nvPr/>
        </p:nvSpPr>
        <p:spPr bwMode="auto">
          <a:xfrm>
            <a:off x="3878263" y="6299200"/>
            <a:ext cx="33035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Calibri" pitchFamily="34" charset="0"/>
              </a:rPr>
              <a:t>MAC: Membrane Attack Complex</a:t>
            </a:r>
          </a:p>
        </p:txBody>
      </p:sp>
      <p:sp>
        <p:nvSpPr>
          <p:cNvPr id="269" name="Rectangle 268"/>
          <p:cNvSpPr/>
          <p:nvPr/>
        </p:nvSpPr>
        <p:spPr>
          <a:xfrm>
            <a:off x="776288" y="2279650"/>
            <a:ext cx="7910512" cy="1214438"/>
          </a:xfrm>
          <a:prstGeom prst="rect">
            <a:avLst/>
          </a:prstGeom>
          <a:solidFill>
            <a:schemeClr val="tx1">
              <a:alpha val="5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7" name="Down Arrow 386"/>
          <p:cNvSpPr/>
          <p:nvPr/>
        </p:nvSpPr>
        <p:spPr>
          <a:xfrm>
            <a:off x="2415022" y="2219772"/>
            <a:ext cx="524396" cy="1764160"/>
          </a:xfrm>
          <a:prstGeom prst="downArrow">
            <a:avLst/>
          </a:prstGeom>
          <a:solidFill>
            <a:srgbClr val="FF00FF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8" name="Rounded Rectangle 377"/>
          <p:cNvSpPr/>
          <p:nvPr/>
        </p:nvSpPr>
        <p:spPr>
          <a:xfrm rot="21256925">
            <a:off x="3027307" y="2406312"/>
            <a:ext cx="220165" cy="1100880"/>
          </a:xfrm>
          <a:prstGeom prst="roundRect">
            <a:avLst/>
          </a:prstGeom>
          <a:solidFill>
            <a:srgbClr val="003333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9" name="Rounded Rectangle 378"/>
          <p:cNvSpPr/>
          <p:nvPr/>
        </p:nvSpPr>
        <p:spPr>
          <a:xfrm rot="316833">
            <a:off x="3504907" y="2354091"/>
            <a:ext cx="220165" cy="1100880"/>
          </a:xfrm>
          <a:prstGeom prst="roundRect">
            <a:avLst/>
          </a:prstGeom>
          <a:solidFill>
            <a:srgbClr val="003333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2" name="Rounded Rectangle 381"/>
          <p:cNvSpPr/>
          <p:nvPr/>
        </p:nvSpPr>
        <p:spPr>
          <a:xfrm rot="21256925">
            <a:off x="6433231" y="2358998"/>
            <a:ext cx="220165" cy="1100880"/>
          </a:xfrm>
          <a:prstGeom prst="roundRect">
            <a:avLst/>
          </a:prstGeom>
          <a:solidFill>
            <a:srgbClr val="8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0" name="Rounded Rectangle 379"/>
          <p:cNvSpPr/>
          <p:nvPr/>
        </p:nvSpPr>
        <p:spPr>
          <a:xfrm rot="21256925">
            <a:off x="1120800" y="2467349"/>
            <a:ext cx="220165" cy="11008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1" name="Rounded Rectangle 380"/>
          <p:cNvSpPr/>
          <p:nvPr/>
        </p:nvSpPr>
        <p:spPr>
          <a:xfrm rot="316833">
            <a:off x="1598400" y="2415128"/>
            <a:ext cx="220165" cy="110088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3" name="Rounded Rectangle 382"/>
          <p:cNvSpPr/>
          <p:nvPr/>
        </p:nvSpPr>
        <p:spPr>
          <a:xfrm rot="316833">
            <a:off x="6890431" y="2358565"/>
            <a:ext cx="220165" cy="1100880"/>
          </a:xfrm>
          <a:prstGeom prst="roundRect">
            <a:avLst/>
          </a:prstGeom>
          <a:solidFill>
            <a:srgbClr val="80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2" name="Arc 391"/>
          <p:cNvSpPr/>
          <p:nvPr/>
        </p:nvSpPr>
        <p:spPr>
          <a:xfrm flipH="1">
            <a:off x="3897313" y="3192463"/>
            <a:ext cx="3103562" cy="3106737"/>
          </a:xfrm>
          <a:prstGeom prst="arc">
            <a:avLst>
              <a:gd name="adj1" fmla="val 17766840"/>
              <a:gd name="adj2" fmla="val 114790"/>
            </a:avLst>
          </a:prstGeom>
          <a:ln w="38100">
            <a:solidFill>
              <a:srgbClr val="FFFF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412" name="Straight Arrow Connector 411"/>
          <p:cNvCxnSpPr/>
          <p:nvPr/>
        </p:nvCxnSpPr>
        <p:spPr>
          <a:xfrm rot="16200000" flipV="1">
            <a:off x="1465262" y="3860801"/>
            <a:ext cx="930275" cy="6350"/>
          </a:xfrm>
          <a:prstGeom prst="straightConnector1">
            <a:avLst/>
          </a:prstGeom>
          <a:ln w="28575">
            <a:solidFill>
              <a:srgbClr val="FFFF00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0" name="Straight Arrow Connector 389"/>
          <p:cNvCxnSpPr/>
          <p:nvPr/>
        </p:nvCxnSpPr>
        <p:spPr>
          <a:xfrm rot="16200000" flipV="1">
            <a:off x="5603081" y="2840832"/>
            <a:ext cx="2287587" cy="0"/>
          </a:xfrm>
          <a:prstGeom prst="straightConnector1">
            <a:avLst/>
          </a:prstGeom>
          <a:ln w="28575">
            <a:solidFill>
              <a:schemeClr val="bg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3" descr="08769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275" y="207963"/>
            <a:ext cx="1452563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160463" algn="l"/>
            <a:r>
              <a:rPr lang="en-US" smtClean="0"/>
              <a:t>DNA damage</a:t>
            </a:r>
          </a:p>
        </p:txBody>
      </p:sp>
      <p:pic>
        <p:nvPicPr>
          <p:cNvPr id="56324" name="Picture 269" descr="apoptosis-image-lg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62288" y="203200"/>
            <a:ext cx="5986462" cy="657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apoptosis_macrophage.jpg"/>
          <p:cNvPicPr>
            <a:picLocks noChangeAspect="1"/>
          </p:cNvPicPr>
          <p:nvPr/>
        </p:nvPicPr>
        <p:blipFill>
          <a:blip r:embed="rId4">
            <a:lum bright="-16000" contrast="26000"/>
          </a:blip>
          <a:srcRect b="11111"/>
          <a:stretch>
            <a:fillRect/>
          </a:stretch>
        </p:blipFill>
        <p:spPr bwMode="auto">
          <a:xfrm>
            <a:off x="136525" y="3889375"/>
            <a:ext cx="35052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Apoptosis_bleb1a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6525" y="2163763"/>
            <a:ext cx="35052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FFFF00"/>
                </a:solidFill>
              </a:rPr>
              <a:t>Radikal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Bebas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2286000"/>
            <a:ext cx="7593013" cy="3352800"/>
          </a:xfrm>
        </p:spPr>
        <p:txBody>
          <a:bodyPr/>
          <a:lstStyle/>
          <a:p>
            <a:pPr>
              <a:buNone/>
            </a:pPr>
            <a:r>
              <a:rPr lang="en-US" sz="3200" dirty="0" smtClean="0"/>
              <a:t>   - </a:t>
            </a:r>
            <a:r>
              <a:rPr lang="en-US" sz="3200" dirty="0" err="1" smtClean="0"/>
              <a:t>senyawayang</a:t>
            </a:r>
            <a:r>
              <a:rPr lang="en-US" sz="3200" dirty="0" smtClean="0"/>
              <a:t> </a:t>
            </a:r>
            <a:r>
              <a:rPr lang="en-US" sz="3200" dirty="0" err="1" smtClean="0"/>
              <a:t>sangat</a:t>
            </a:r>
            <a:r>
              <a:rPr lang="en-US" sz="3200" dirty="0" smtClean="0"/>
              <a:t> </a:t>
            </a:r>
            <a:r>
              <a:rPr lang="en-US" sz="3200" dirty="0" err="1" smtClean="0"/>
              <a:t>tidak</a:t>
            </a:r>
            <a:r>
              <a:rPr lang="en-US" sz="3200" dirty="0" smtClean="0"/>
              <a:t> </a:t>
            </a:r>
            <a:r>
              <a:rPr lang="en-US" sz="3200" dirty="0" err="1" smtClean="0"/>
              <a:t>stabil</a:t>
            </a:r>
            <a:r>
              <a:rPr lang="en-US" sz="3200" dirty="0" smtClean="0"/>
              <a:t>.       - </a:t>
            </a:r>
            <a:r>
              <a:rPr lang="en-US" sz="3200" dirty="0" err="1" smtClean="0"/>
              <a:t>hasil</a:t>
            </a:r>
            <a:r>
              <a:rPr lang="en-US" sz="3200" dirty="0" smtClean="0"/>
              <a:t> </a:t>
            </a:r>
            <a:r>
              <a:rPr lang="en-US" sz="3200" dirty="0" err="1" smtClean="0"/>
              <a:t>proses</a:t>
            </a:r>
            <a:r>
              <a:rPr lang="en-US" sz="3200" dirty="0" smtClean="0"/>
              <a:t> </a:t>
            </a:r>
            <a:r>
              <a:rPr lang="en-US" sz="3200" dirty="0" err="1" smtClean="0"/>
              <a:t>metabolisme</a:t>
            </a:r>
            <a:r>
              <a:rPr lang="en-US" sz="3200" dirty="0" smtClean="0"/>
              <a:t> </a:t>
            </a:r>
            <a:r>
              <a:rPr lang="en-US" sz="3200" dirty="0" err="1" smtClean="0"/>
              <a:t>dalam</a:t>
            </a:r>
            <a:r>
              <a:rPr lang="en-US" sz="3200" dirty="0" smtClean="0"/>
              <a:t>    </a:t>
            </a:r>
          </a:p>
          <a:p>
            <a:pPr>
              <a:buNone/>
            </a:pPr>
            <a:r>
              <a:rPr lang="en-US" sz="3200" dirty="0" smtClean="0"/>
              <a:t>     </a:t>
            </a:r>
            <a:r>
              <a:rPr lang="en-US" sz="3200" dirty="0" err="1" smtClean="0"/>
              <a:t>tubuh</a:t>
            </a: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   - </a:t>
            </a:r>
            <a:r>
              <a:rPr lang="en-US" sz="3200" dirty="0" err="1" smtClean="0"/>
              <a:t>terdapat</a:t>
            </a:r>
            <a:r>
              <a:rPr lang="en-US" sz="3200" dirty="0" smtClean="0"/>
              <a:t> </a:t>
            </a:r>
            <a:r>
              <a:rPr lang="en-US" sz="3200" dirty="0" err="1" smtClean="0"/>
              <a:t>di</a:t>
            </a:r>
            <a:r>
              <a:rPr lang="en-US" sz="3200" dirty="0" smtClean="0"/>
              <a:t> </a:t>
            </a:r>
            <a:r>
              <a:rPr lang="en-US" sz="3200" dirty="0" err="1" smtClean="0"/>
              <a:t>lingkungan</a:t>
            </a:r>
            <a:r>
              <a:rPr lang="en-US" sz="3200" dirty="0" smtClean="0"/>
              <a:t> </a:t>
            </a:r>
            <a:r>
              <a:rPr lang="en-US" sz="3200" dirty="0" err="1" smtClean="0"/>
              <a:t>sekitar</a:t>
            </a:r>
            <a:r>
              <a:rPr lang="en-US" sz="3200" dirty="0" smtClean="0"/>
              <a:t> </a:t>
            </a:r>
            <a:r>
              <a:rPr lang="en-US" sz="3200" dirty="0" err="1" smtClean="0"/>
              <a:t>kita</a:t>
            </a:r>
            <a:r>
              <a:rPr lang="en-US" sz="3200" dirty="0" smtClean="0"/>
              <a:t>  </a:t>
            </a:r>
          </a:p>
          <a:p>
            <a:pPr>
              <a:buNone/>
            </a:pPr>
            <a:r>
              <a:rPr lang="en-US" sz="3200" dirty="0" smtClean="0"/>
              <a:t>   - </a:t>
            </a:r>
            <a:r>
              <a:rPr lang="en-US" sz="3200" dirty="0" err="1" smtClean="0"/>
              <a:t>menimbulkan</a:t>
            </a:r>
            <a:r>
              <a:rPr lang="en-US" sz="3200" dirty="0" smtClean="0"/>
              <a:t> </a:t>
            </a:r>
            <a:r>
              <a:rPr lang="en-US" sz="3200" dirty="0" err="1" smtClean="0"/>
              <a:t>penyakit</a:t>
            </a:r>
            <a:endParaRPr lang="en-US" sz="3200" dirty="0" smtClean="0"/>
          </a:p>
          <a:p>
            <a:endParaRPr lang="en-GB" sz="3600" dirty="0" smtClean="0"/>
          </a:p>
          <a:p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Radikal</a:t>
            </a:r>
            <a:r>
              <a:rPr lang="en-US" dirty="0" smtClean="0"/>
              <a:t> </a:t>
            </a:r>
            <a:r>
              <a:rPr lang="en-US" dirty="0" err="1" smtClean="0"/>
              <a:t>bebas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828800"/>
            <a:ext cx="7643813" cy="5329237"/>
          </a:xfrm>
        </p:spPr>
        <p:txBody>
          <a:bodyPr/>
          <a:lstStyle/>
          <a:p>
            <a:pPr>
              <a:buNone/>
            </a:pPr>
            <a:endParaRPr lang="en-US" sz="3200" dirty="0" smtClean="0"/>
          </a:p>
          <a:p>
            <a:r>
              <a:rPr lang="en-US" sz="3200" dirty="0" err="1" smtClean="0"/>
              <a:t>Menimbulkan</a:t>
            </a:r>
            <a:r>
              <a:rPr lang="en-US" sz="3200" dirty="0" smtClean="0"/>
              <a:t> </a:t>
            </a:r>
            <a:r>
              <a:rPr lang="en-US" sz="3200" dirty="0" err="1" smtClean="0"/>
              <a:t>kerusakan</a:t>
            </a:r>
            <a:r>
              <a:rPr lang="en-US" sz="3200" dirty="0" smtClean="0"/>
              <a:t> </a:t>
            </a:r>
            <a:r>
              <a:rPr lang="en-US" sz="3200" dirty="0" err="1" smtClean="0"/>
              <a:t>jaringan</a:t>
            </a:r>
            <a:r>
              <a:rPr lang="en-US" sz="3200" dirty="0" smtClean="0"/>
              <a:t> </a:t>
            </a:r>
            <a:r>
              <a:rPr lang="en-US" sz="3200" dirty="0" err="1" smtClean="0"/>
              <a:t>tubuh</a:t>
            </a:r>
            <a:endParaRPr lang="en-US" sz="3200" dirty="0" smtClean="0"/>
          </a:p>
          <a:p>
            <a:r>
              <a:rPr lang="en-US" sz="3200" dirty="0" err="1" smtClean="0"/>
              <a:t>Mempercepat</a:t>
            </a:r>
            <a:r>
              <a:rPr lang="en-US" sz="3200" dirty="0" smtClean="0"/>
              <a:t> </a:t>
            </a:r>
            <a:r>
              <a:rPr lang="en-US" sz="3200" dirty="0" err="1" smtClean="0"/>
              <a:t>proses</a:t>
            </a:r>
            <a:r>
              <a:rPr lang="en-US" sz="3200" dirty="0" smtClean="0"/>
              <a:t> </a:t>
            </a:r>
            <a:r>
              <a:rPr lang="en-US" sz="3200" dirty="0" err="1" smtClean="0"/>
              <a:t>penuaan</a:t>
            </a:r>
            <a:endParaRPr lang="en-US" sz="3200" dirty="0" smtClean="0"/>
          </a:p>
          <a:p>
            <a:r>
              <a:rPr lang="en-US" sz="3200" dirty="0" err="1" smtClean="0"/>
              <a:t>Menimbulkan</a:t>
            </a:r>
            <a:r>
              <a:rPr lang="en-US" sz="3200" dirty="0" smtClean="0"/>
              <a:t> </a:t>
            </a:r>
            <a:r>
              <a:rPr lang="en-US" sz="3200" dirty="0" err="1" smtClean="0"/>
              <a:t>penyakit</a:t>
            </a:r>
            <a:r>
              <a:rPr lang="en-US" sz="3200" dirty="0" smtClean="0"/>
              <a:t> </a:t>
            </a:r>
            <a:r>
              <a:rPr lang="en-US" sz="3200" dirty="0" err="1" smtClean="0"/>
              <a:t>degeneratif</a:t>
            </a:r>
            <a:r>
              <a:rPr lang="en-US" sz="3200" dirty="0" smtClean="0"/>
              <a:t> :</a:t>
            </a:r>
          </a:p>
          <a:p>
            <a:pPr>
              <a:buNone/>
            </a:pPr>
            <a:r>
              <a:rPr lang="en-US" sz="3200" dirty="0" smtClean="0"/>
              <a:t>   Diabetes Mellitus, </a:t>
            </a:r>
            <a:r>
              <a:rPr lang="en-US" sz="3200" dirty="0" err="1" smtClean="0"/>
              <a:t>Hipertensi</a:t>
            </a:r>
            <a:r>
              <a:rPr lang="en-US" sz="3200" dirty="0" smtClean="0"/>
              <a:t>, </a:t>
            </a:r>
            <a:r>
              <a:rPr lang="en-US" sz="3200" dirty="0" err="1" smtClean="0"/>
              <a:t>Kanker</a:t>
            </a:r>
            <a:endParaRPr lang="en-US" sz="32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050" y="188913"/>
            <a:ext cx="6913563" cy="792162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b="0" dirty="0" smtClean="0"/>
              <a:t>Antioxidant</a:t>
            </a:r>
            <a:endParaRPr lang="uk-UA" sz="4000" b="0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838200"/>
            <a:ext cx="7162800" cy="4832350"/>
          </a:xfrm>
        </p:spPr>
        <p:txBody>
          <a:bodyPr/>
          <a:lstStyle/>
          <a:p>
            <a:pPr eaLnBrk="1" hangingPunct="1"/>
            <a:endParaRPr lang="en-US" sz="4000" dirty="0" smtClean="0"/>
          </a:p>
          <a:p>
            <a:pPr eaLnBrk="1" hangingPunct="1"/>
            <a:r>
              <a:rPr lang="en-US" sz="4000" dirty="0" err="1" smtClean="0"/>
              <a:t>Jumlah</a:t>
            </a:r>
            <a:r>
              <a:rPr lang="en-US" sz="4000" dirty="0" smtClean="0"/>
              <a:t> </a:t>
            </a:r>
            <a:r>
              <a:rPr lang="en-US" sz="4000" dirty="0" err="1" smtClean="0"/>
              <a:t>antioksidan</a:t>
            </a:r>
            <a:r>
              <a:rPr lang="en-US" sz="4000" dirty="0" smtClean="0"/>
              <a:t> </a:t>
            </a:r>
            <a:r>
              <a:rPr lang="en-US" sz="4000" dirty="0" err="1" smtClean="0"/>
              <a:t>dalam</a:t>
            </a:r>
            <a:r>
              <a:rPr lang="en-US" sz="4000" dirty="0" smtClean="0"/>
              <a:t> </a:t>
            </a:r>
            <a:r>
              <a:rPr lang="en-US" sz="4000" dirty="0" err="1" smtClean="0"/>
              <a:t>tubuh</a:t>
            </a:r>
            <a:r>
              <a:rPr lang="en-US" sz="4000" dirty="0" smtClean="0"/>
              <a:t> </a:t>
            </a:r>
            <a:r>
              <a:rPr lang="en-US" sz="4000" dirty="0" err="1" smtClean="0"/>
              <a:t>harus</a:t>
            </a:r>
            <a:r>
              <a:rPr lang="en-US" sz="4000" dirty="0" smtClean="0"/>
              <a:t> </a:t>
            </a:r>
            <a:r>
              <a:rPr lang="en-US" sz="4000" dirty="0" err="1" smtClean="0"/>
              <a:t>cukup</a:t>
            </a:r>
            <a:r>
              <a:rPr lang="en-US" sz="4000" dirty="0" smtClean="0"/>
              <a:t> </a:t>
            </a:r>
            <a:r>
              <a:rPr lang="en-US" sz="4000" dirty="0" err="1" smtClean="0"/>
              <a:t>untuk</a:t>
            </a:r>
            <a:r>
              <a:rPr lang="en-US" sz="4000" dirty="0" smtClean="0"/>
              <a:t> </a:t>
            </a:r>
            <a:r>
              <a:rPr lang="en-US" sz="4000" dirty="0" err="1" smtClean="0"/>
              <a:t>meredam</a:t>
            </a:r>
            <a:r>
              <a:rPr lang="en-US" sz="4000" dirty="0" smtClean="0"/>
              <a:t> </a:t>
            </a:r>
            <a:r>
              <a:rPr lang="en-US" sz="4000" dirty="0" err="1" smtClean="0"/>
              <a:t>radikal</a:t>
            </a:r>
            <a:r>
              <a:rPr lang="en-US" sz="4000" dirty="0" smtClean="0"/>
              <a:t> </a:t>
            </a:r>
            <a:r>
              <a:rPr lang="en-US" sz="4000" dirty="0" err="1" smtClean="0"/>
              <a:t>bebas</a:t>
            </a:r>
            <a:r>
              <a:rPr lang="en-US" sz="4000" dirty="0" smtClean="0"/>
              <a:t> yang </a:t>
            </a:r>
            <a:r>
              <a:rPr lang="en-US" sz="4000" dirty="0" err="1" smtClean="0"/>
              <a:t>terbentuk</a:t>
            </a:r>
            <a:r>
              <a:rPr lang="en-US" sz="4000" dirty="0" smtClean="0"/>
              <a:t>. </a:t>
            </a:r>
            <a:endParaRPr lang="en-US" dirty="0" smtClean="0"/>
          </a:p>
        </p:txBody>
      </p:sp>
      <p:pic>
        <p:nvPicPr>
          <p:cNvPr id="21508" name="Picture 4" descr="j01981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495800"/>
            <a:ext cx="2971800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5714" name="Object 2"/>
          <p:cNvGraphicFramePr>
            <a:graphicFrameLocks noChangeAspect="1"/>
          </p:cNvGraphicFramePr>
          <p:nvPr/>
        </p:nvGraphicFramePr>
        <p:xfrm>
          <a:off x="762000" y="533400"/>
          <a:ext cx="7876976" cy="5521325"/>
        </p:xfrm>
        <a:graphic>
          <a:graphicData uri="http://schemas.openxmlformats.org/presentationml/2006/ole">
            <p:oleObj spid="_x0000_s1026" name="Präsentation" r:id="rId3" imgW="4572180" imgH="3429147" progId="PowerPoint.Show.8">
              <p:embed/>
            </p:oleObj>
          </a:graphicData>
        </a:graphic>
      </p:graphicFrame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2009775" y="1633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1219200" y="5867400"/>
            <a:ext cx="7772400" cy="701675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de-DE" sz="2000" dirty="0">
                <a:latin typeface="Arial" charset="0"/>
              </a:rPr>
              <a:t>Thus it is important to provide glutamine and vitamin C, E, ß-carotene, selenium and zinc together.  </a:t>
            </a:r>
          </a:p>
        </p:txBody>
      </p:sp>
      <p:pic>
        <p:nvPicPr>
          <p:cNvPr id="115718" name="Picture 6" descr="PUGS Piramid Ind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388" y="5753100"/>
            <a:ext cx="938212" cy="1104900"/>
          </a:xfrm>
          <a:prstGeom prst="rect">
            <a:avLst/>
          </a:prstGeom>
          <a:noFill/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14400" y="381000"/>
            <a:ext cx="7772400" cy="40011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de-DE" sz="2000" b="1" dirty="0" smtClean="0"/>
              <a:t>MEKANISME     KERJA       ANTIOKSIDAN</a:t>
            </a:r>
            <a:endParaRPr lang="de-DE" sz="2000" b="1" dirty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04800" y="4479925"/>
            <a:ext cx="18288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3300"/>
                </a:solidFill>
                <a:latin typeface="Times New Roman" pitchFamily="18" charset="0"/>
              </a:rPr>
              <a:t>RO</a:t>
            </a:r>
            <a:r>
              <a:rPr lang="en-US" sz="20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•, ·</a:t>
            </a:r>
            <a:r>
              <a:rPr lang="en-US" sz="2000">
                <a:solidFill>
                  <a:srgbClr val="FF3300"/>
                </a:solidFill>
                <a:latin typeface="Times New Roman" pitchFamily="18" charset="0"/>
              </a:rPr>
              <a:t>O</a:t>
            </a:r>
            <a:r>
              <a:rPr lang="en-US" sz="2000" baseline="-25000">
                <a:solidFill>
                  <a:srgbClr val="FF3300"/>
                </a:solidFill>
                <a:latin typeface="Times New Roman" pitchFamily="18" charset="0"/>
              </a:rPr>
              <a:t>2</a:t>
            </a:r>
            <a:r>
              <a:rPr lang="en-US" sz="2000" baseline="30000">
                <a:solidFill>
                  <a:srgbClr val="FF3300"/>
                </a:solidFill>
                <a:latin typeface="Times New Roman" pitchFamily="18" charset="0"/>
              </a:rPr>
              <a:t>-</a:t>
            </a:r>
            <a:r>
              <a:rPr lang="en-US" sz="2000">
                <a:solidFill>
                  <a:srgbClr val="FF3300"/>
                </a:solidFill>
                <a:latin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rgbClr val="FF3300"/>
                </a:solidFill>
                <a:latin typeface="Times New Roman" pitchFamily="18" charset="0"/>
              </a:rPr>
              <a:t>HO</a:t>
            </a:r>
            <a:r>
              <a:rPr lang="en-US" sz="20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sz="2000">
                <a:solidFill>
                  <a:srgbClr val="FF3300"/>
                </a:solidFill>
                <a:latin typeface="Times New Roman" pitchFamily="18" charset="0"/>
              </a:rPr>
              <a:t> HOO</a:t>
            </a:r>
            <a:r>
              <a:rPr lang="en-US" sz="20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>
                <a:solidFill>
                  <a:srgbClr val="FF3300"/>
                </a:solidFill>
                <a:latin typeface="Times New Roman" pitchFamily="18" charset="0"/>
              </a:rPr>
              <a:t>H</a:t>
            </a:r>
            <a:r>
              <a:rPr lang="en-US" sz="2000" baseline="-25000">
                <a:solidFill>
                  <a:srgbClr val="FF3300"/>
                </a:solidFill>
                <a:latin typeface="Times New Roman" pitchFamily="18" charset="0"/>
              </a:rPr>
              <a:t>2</a:t>
            </a:r>
            <a:r>
              <a:rPr lang="en-US" sz="2000">
                <a:solidFill>
                  <a:srgbClr val="FF3300"/>
                </a:solidFill>
                <a:latin typeface="Times New Roman" pitchFamily="18" charset="0"/>
              </a:rPr>
              <a:t>O</a:t>
            </a:r>
            <a:r>
              <a:rPr lang="en-US" sz="2000" baseline="-25000">
                <a:solidFill>
                  <a:srgbClr val="FF3300"/>
                </a:solidFill>
                <a:latin typeface="Times New Roman" pitchFamily="18" charset="0"/>
              </a:rPr>
              <a:t>2, </a:t>
            </a: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000">
                <a:solidFill>
                  <a:srgbClr val="FF3300"/>
                </a:solidFill>
                <a:latin typeface="Times New Roman" pitchFamily="18" charset="0"/>
              </a:rPr>
              <a:t>OO</a:t>
            </a:r>
            <a:r>
              <a:rPr lang="en-US" sz="200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•, </a:t>
            </a:r>
            <a:r>
              <a:rPr lang="en-US" sz="2000" baseline="30000">
                <a:solidFill>
                  <a:srgbClr val="FF3300"/>
                </a:solidFill>
                <a:latin typeface="Times New Roman" pitchFamily="18" charset="0"/>
              </a:rPr>
              <a:t>1</a:t>
            </a:r>
            <a:r>
              <a:rPr lang="en-US" sz="2000">
                <a:solidFill>
                  <a:srgbClr val="FF3300"/>
                </a:solidFill>
                <a:latin typeface="Times New Roman" pitchFamily="18" charset="0"/>
              </a:rPr>
              <a:t>O</a:t>
            </a:r>
            <a:r>
              <a:rPr lang="en-US" sz="2000" baseline="-25000">
                <a:solidFill>
                  <a:srgbClr val="FF3300"/>
                </a:solidFill>
                <a:latin typeface="Times New Roman" pitchFamily="18" charset="0"/>
              </a:rPr>
              <a:t>2</a:t>
            </a:r>
            <a:r>
              <a:rPr lang="en-US" sz="2000">
                <a:solidFill>
                  <a:srgbClr val="FF3300"/>
                </a:solidFill>
                <a:latin typeface="Times New Roman" pitchFamily="18" charset="0"/>
              </a:rPr>
              <a:t>, </a:t>
            </a:r>
          </a:p>
          <a:p>
            <a:pPr>
              <a:spcBef>
                <a:spcPct val="50000"/>
              </a:spcBef>
            </a:pPr>
            <a:endParaRPr lang="en-US" sz="2000">
              <a:solidFill>
                <a:srgbClr val="FF3300"/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 baseline="-25000">
              <a:solidFill>
                <a:srgbClr val="FF3300"/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solidFill>
                <a:srgbClr val="FF3300"/>
              </a:solidFill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304800"/>
            <a:ext cx="8763000" cy="1752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3556" name="Picture 4" descr="j025856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251325"/>
            <a:ext cx="1449388" cy="23622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3557" name="AutoShape 5"/>
          <p:cNvSpPr>
            <a:spLocks noChangeArrowheads="1"/>
          </p:cNvSpPr>
          <p:nvPr/>
        </p:nvSpPr>
        <p:spPr bwMode="auto">
          <a:xfrm flipH="1">
            <a:off x="762000" y="2038350"/>
            <a:ext cx="2438400" cy="1143000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3558" name="Picture 6" descr="j010939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152400"/>
            <a:ext cx="3070225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1524000" y="2667000"/>
            <a:ext cx="29718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9900"/>
                </a:solidFill>
                <a:latin typeface="Times New Roman" pitchFamily="18" charset="0"/>
              </a:rPr>
              <a:t>Antioxidants</a:t>
            </a:r>
          </a:p>
          <a:p>
            <a:pPr>
              <a:spcBef>
                <a:spcPct val="50000"/>
              </a:spcBef>
            </a:pPr>
            <a:endParaRPr lang="en-US" sz="1600">
              <a:solidFill>
                <a:srgbClr val="009900"/>
              </a:solidFill>
              <a:latin typeface="Times New Roman" pitchFamily="18" charset="0"/>
            </a:endParaRP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6553200" y="2438400"/>
            <a:ext cx="2590800" cy="658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endParaRPr lang="en-US" sz="2000" dirty="0">
              <a:solidFill>
                <a:srgbClr val="FF3300"/>
              </a:solidFill>
              <a:latin typeface="Times New Roman" pitchFamily="18" charset="0"/>
            </a:endParaRP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sz="2000" baseline="-25000" dirty="0">
                <a:solidFill>
                  <a:srgbClr val="FF3300"/>
                </a:solidFill>
                <a:latin typeface="Times New Roman" pitchFamily="18" charset="0"/>
              </a:rPr>
              <a:t> </a:t>
            </a:r>
            <a:r>
              <a:rPr lang="en-US" sz="2800" b="1" baseline="-25000" dirty="0" smtClean="0">
                <a:solidFill>
                  <a:srgbClr val="FF3300"/>
                </a:solidFill>
                <a:latin typeface="Times New Roman" pitchFamily="18" charset="0"/>
              </a:rPr>
              <a:t>RADIKAL BEBAS</a:t>
            </a:r>
            <a:endParaRPr lang="en-US" sz="2800" b="1" baseline="-25000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3561" name="AutoShape 9"/>
          <p:cNvSpPr>
            <a:spLocks noChangeArrowheads="1"/>
          </p:cNvSpPr>
          <p:nvPr/>
        </p:nvSpPr>
        <p:spPr bwMode="auto">
          <a:xfrm>
            <a:off x="6096000" y="1752600"/>
            <a:ext cx="2743200" cy="2343150"/>
          </a:xfrm>
          <a:prstGeom prst="leftArrow">
            <a:avLst>
              <a:gd name="adj1" fmla="val 50000"/>
              <a:gd name="adj2" fmla="val 2926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Rectangle 3"/>
          <p:cNvSpPr>
            <a:spLocks noGrp="1" noChangeArrowheads="1"/>
          </p:cNvSpPr>
          <p:nvPr>
            <p:ph type="title"/>
          </p:nvPr>
        </p:nvSpPr>
        <p:spPr>
          <a:xfrm>
            <a:off x="1676400" y="152400"/>
            <a:ext cx="7467600" cy="720725"/>
          </a:xfrm>
        </p:spPr>
        <p:txBody>
          <a:bodyPr/>
          <a:lstStyle/>
          <a:p>
            <a:pPr>
              <a:defRPr/>
            </a:pPr>
            <a:r>
              <a:rPr lang="en-US" dirty="0" err="1"/>
              <a:t>Radikal</a:t>
            </a:r>
            <a:r>
              <a:rPr lang="en-US" dirty="0"/>
              <a:t> </a:t>
            </a:r>
            <a:r>
              <a:rPr lang="en-US" dirty="0" err="1"/>
              <a:t>Bebas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Antioksidan</a:t>
            </a:r>
            <a:endParaRPr lang="en-US" dirty="0"/>
          </a:p>
        </p:txBody>
      </p:sp>
      <p:pic>
        <p:nvPicPr>
          <p:cNvPr id="24579" name="Picture 4" descr="j0223744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916238" y="3141663"/>
            <a:ext cx="3276600" cy="3051175"/>
          </a:xfrm>
          <a:noFill/>
        </p:spPr>
      </p:pic>
      <p:sp>
        <p:nvSpPr>
          <p:cNvPr id="24580" name="Text Box 6"/>
          <p:cNvSpPr txBox="1">
            <a:spLocks noChangeArrowheads="1"/>
          </p:cNvSpPr>
          <p:nvPr/>
        </p:nvSpPr>
        <p:spPr bwMode="auto">
          <a:xfrm>
            <a:off x="1908175" y="3644900"/>
            <a:ext cx="1295400" cy="641350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>
                <a:latin typeface="Tahoma" pitchFamily="34" charset="0"/>
              </a:rPr>
              <a:t>RADIKAL BEBAS</a:t>
            </a:r>
          </a:p>
        </p:txBody>
      </p:sp>
      <p:sp>
        <p:nvSpPr>
          <p:cNvPr id="24581" name="Text Box 7"/>
          <p:cNvSpPr txBox="1">
            <a:spLocks noChangeArrowheads="1"/>
          </p:cNvSpPr>
          <p:nvPr/>
        </p:nvSpPr>
        <p:spPr bwMode="auto">
          <a:xfrm>
            <a:off x="5867400" y="3284538"/>
            <a:ext cx="1295400" cy="641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>
                <a:solidFill>
                  <a:schemeClr val="bg1"/>
                </a:solidFill>
                <a:latin typeface="Tahoma" pitchFamily="34" charset="0"/>
              </a:rPr>
              <a:t>ANTI OKSIDAN</a:t>
            </a:r>
          </a:p>
        </p:txBody>
      </p:sp>
      <p:sp>
        <p:nvSpPr>
          <p:cNvPr id="24582" name="AutoShape 8"/>
          <p:cNvSpPr>
            <a:spLocks noChangeArrowheads="1"/>
          </p:cNvSpPr>
          <p:nvPr/>
        </p:nvSpPr>
        <p:spPr bwMode="auto">
          <a:xfrm rot="5400000">
            <a:off x="3977481" y="2196307"/>
            <a:ext cx="982663" cy="762000"/>
          </a:xfrm>
          <a:custGeom>
            <a:avLst/>
            <a:gdLst>
              <a:gd name="T0" fmla="*/ 30076494 w 21600"/>
              <a:gd name="T1" fmla="*/ 0 h 21600"/>
              <a:gd name="T2" fmla="*/ 0 w 21600"/>
              <a:gd name="T3" fmla="*/ 13440833 h 21600"/>
              <a:gd name="T4" fmla="*/ 30076494 w 21600"/>
              <a:gd name="T5" fmla="*/ 26881666 h 21600"/>
              <a:gd name="T6" fmla="*/ 44704929 w 21600"/>
              <a:gd name="T7" fmla="*/ 13440833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919 h 21600"/>
              <a:gd name="T14" fmla="*/ 18406 w 21600"/>
              <a:gd name="T15" fmla="*/ 15681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4532" y="0"/>
                </a:moveTo>
                <a:lnTo>
                  <a:pt x="14532" y="5919"/>
                </a:lnTo>
                <a:lnTo>
                  <a:pt x="3375" y="5919"/>
                </a:lnTo>
                <a:lnTo>
                  <a:pt x="3375" y="15681"/>
                </a:lnTo>
                <a:lnTo>
                  <a:pt x="14532" y="15681"/>
                </a:lnTo>
                <a:lnTo>
                  <a:pt x="14532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919"/>
                </a:moveTo>
                <a:lnTo>
                  <a:pt x="1350" y="15681"/>
                </a:lnTo>
                <a:lnTo>
                  <a:pt x="2700" y="15681"/>
                </a:lnTo>
                <a:lnTo>
                  <a:pt x="2700" y="5919"/>
                </a:lnTo>
                <a:close/>
              </a:path>
              <a:path w="21600" h="21600">
                <a:moveTo>
                  <a:pt x="0" y="5919"/>
                </a:moveTo>
                <a:lnTo>
                  <a:pt x="0" y="15681"/>
                </a:lnTo>
                <a:lnTo>
                  <a:pt x="675" y="15681"/>
                </a:lnTo>
                <a:lnTo>
                  <a:pt x="675" y="5919"/>
                </a:lnTo>
                <a:close/>
              </a:path>
            </a:pathLst>
          </a:cu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Text Box 9"/>
          <p:cNvSpPr txBox="1">
            <a:spLocks noChangeArrowheads="1"/>
          </p:cNvSpPr>
          <p:nvPr/>
        </p:nvSpPr>
        <p:spPr bwMode="auto">
          <a:xfrm>
            <a:off x="3630613" y="1628775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id-ID">
              <a:latin typeface="Tahoma" pitchFamily="34" charset="0"/>
            </a:endParaRPr>
          </a:p>
        </p:txBody>
      </p:sp>
      <p:sp>
        <p:nvSpPr>
          <p:cNvPr id="24584" name="Text Box 10"/>
          <p:cNvSpPr txBox="1">
            <a:spLocks noChangeArrowheads="1"/>
          </p:cNvSpPr>
          <p:nvPr/>
        </p:nvSpPr>
        <p:spPr bwMode="auto">
          <a:xfrm>
            <a:off x="3630613" y="1704975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>
                <a:latin typeface="Tahoma" pitchFamily="34" charset="0"/>
              </a:rPr>
              <a:t>GANGGUAN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DE8CC272-9938-4E3D-A151-EEA32215E452}" type="slidenum">
              <a:rPr lang="en-US"/>
              <a:pPr/>
              <a:t>18</a:t>
            </a:fld>
            <a:endParaRPr lang="en-US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2332037"/>
            <a:ext cx="82296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/>
            <a:r>
              <a:rPr lang="en-US" dirty="0" err="1" smtClean="0"/>
              <a:t>Membatasi</a:t>
            </a:r>
            <a:r>
              <a:rPr lang="en-US" dirty="0" smtClean="0"/>
              <a:t> </a:t>
            </a:r>
            <a:r>
              <a:rPr lang="en-US" dirty="0" err="1" smtClean="0"/>
              <a:t>pembentukan</a:t>
            </a:r>
            <a:r>
              <a:rPr lang="en-US" dirty="0" smtClean="0"/>
              <a:t> </a:t>
            </a:r>
            <a:r>
              <a:rPr lang="en-US" dirty="0" err="1" smtClean="0"/>
              <a:t>radikal</a:t>
            </a:r>
            <a:r>
              <a:rPr lang="en-US" dirty="0" smtClean="0"/>
              <a:t> </a:t>
            </a:r>
            <a:r>
              <a:rPr lang="en-US" dirty="0" err="1" smtClean="0"/>
              <a:t>bebas</a:t>
            </a:r>
            <a:endParaRPr lang="en-US" dirty="0" smtClean="0"/>
          </a:p>
          <a:p>
            <a:pPr eaLnBrk="1" hangingPunct="1"/>
            <a:r>
              <a:rPr lang="en-US" dirty="0" err="1" smtClean="0"/>
              <a:t>Menghancurkan</a:t>
            </a:r>
            <a:r>
              <a:rPr lang="en-US" dirty="0" smtClean="0"/>
              <a:t> </a:t>
            </a:r>
            <a:r>
              <a:rPr lang="en-US" dirty="0" err="1" smtClean="0"/>
              <a:t>radikal</a:t>
            </a:r>
            <a:r>
              <a:rPr lang="en-US" dirty="0" smtClean="0"/>
              <a:t> </a:t>
            </a:r>
            <a:r>
              <a:rPr lang="en-US" dirty="0" err="1" smtClean="0"/>
              <a:t>bebas</a:t>
            </a:r>
            <a:r>
              <a:rPr lang="en-US" dirty="0" smtClean="0"/>
              <a:t> &amp; </a:t>
            </a:r>
            <a:r>
              <a:rPr lang="en-US" dirty="0" err="1" smtClean="0"/>
              <a:t>prekursornya</a:t>
            </a:r>
            <a:endParaRPr lang="en-US" dirty="0" smtClean="0"/>
          </a:p>
          <a:p>
            <a:pPr eaLnBrk="1" hangingPunct="1"/>
            <a:r>
              <a:rPr lang="en-US" dirty="0" err="1" smtClean="0"/>
              <a:t>Merangsang</a:t>
            </a:r>
            <a:r>
              <a:rPr lang="en-US" dirty="0" smtClean="0"/>
              <a:t> </a:t>
            </a:r>
            <a:r>
              <a:rPr lang="en-US" dirty="0" err="1" smtClean="0"/>
              <a:t>perbaikan</a:t>
            </a:r>
            <a:r>
              <a:rPr lang="en-US" dirty="0" smtClean="0"/>
              <a:t> </a:t>
            </a:r>
            <a:r>
              <a:rPr lang="en-US" dirty="0" err="1" smtClean="0"/>
              <a:t>aktivitas</a:t>
            </a:r>
            <a:r>
              <a:rPr lang="en-US" dirty="0" smtClean="0"/>
              <a:t> </a:t>
            </a:r>
            <a:r>
              <a:rPr lang="en-US" dirty="0" err="1" smtClean="0"/>
              <a:t>enzim</a:t>
            </a:r>
            <a:r>
              <a:rPr lang="en-US" dirty="0" smtClean="0"/>
              <a:t> </a:t>
            </a:r>
            <a:r>
              <a:rPr lang="en-US" dirty="0" err="1" smtClean="0"/>
              <a:t>antioksidan</a:t>
            </a:r>
            <a:endParaRPr lang="en-US" dirty="0" smtClean="0"/>
          </a:p>
          <a:p>
            <a:pPr eaLnBrk="1" hangingPunct="1"/>
            <a:r>
              <a:rPr lang="en-US" dirty="0" err="1" smtClean="0"/>
              <a:t>Memperbaiki</a:t>
            </a:r>
            <a:r>
              <a:rPr lang="en-US" dirty="0" smtClean="0"/>
              <a:t> </a:t>
            </a:r>
            <a:r>
              <a:rPr lang="en-US" dirty="0" err="1" smtClean="0"/>
              <a:t>kerusakan</a:t>
            </a:r>
            <a:r>
              <a:rPr lang="en-US" dirty="0" smtClean="0"/>
              <a:t> </a:t>
            </a:r>
            <a:r>
              <a:rPr lang="en-US" dirty="0" err="1" smtClean="0"/>
              <a:t>akibat</a:t>
            </a:r>
            <a:r>
              <a:rPr lang="en-US" dirty="0" smtClean="0"/>
              <a:t> </a:t>
            </a:r>
            <a:r>
              <a:rPr lang="en-US" dirty="0" err="1" smtClean="0"/>
              <a:t>oksidasi</a:t>
            </a:r>
            <a:endParaRPr lang="en-US" dirty="0" smtClean="0"/>
          </a:p>
        </p:txBody>
      </p:sp>
      <p:sp>
        <p:nvSpPr>
          <p:cNvPr id="25604" name="Rounded Rectangle 17"/>
          <p:cNvSpPr>
            <a:spLocks noChangeArrowheads="1"/>
          </p:cNvSpPr>
          <p:nvPr/>
        </p:nvSpPr>
        <p:spPr bwMode="auto">
          <a:xfrm>
            <a:off x="1905000" y="152400"/>
            <a:ext cx="6553200" cy="838200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19050" algn="ctr">
            <a:solidFill>
              <a:srgbClr val="4F748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n-US" sz="2400" b="1">
                <a:solidFill>
                  <a:schemeClr val="tx2"/>
                </a:solidFill>
              </a:rPr>
              <a:t>MEKANISME KERJA ANTIOKSIDAN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457200"/>
            <a:ext cx="7315200" cy="461963"/>
          </a:xfrm>
        </p:spPr>
        <p:txBody>
          <a:bodyPr/>
          <a:lstStyle/>
          <a:p>
            <a:pPr>
              <a:defRPr/>
            </a:pPr>
            <a:r>
              <a:rPr lang="en-US" sz="3200" dirty="0" smtClean="0"/>
              <a:t>SUMBER TUMBUHAN</a:t>
            </a:r>
            <a:endParaRPr lang="en-GB" sz="3200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2514600"/>
            <a:ext cx="3744913" cy="3078162"/>
          </a:xfrm>
        </p:spPr>
        <p:txBody>
          <a:bodyPr/>
          <a:lstStyle/>
          <a:p>
            <a:r>
              <a:rPr lang="en-US" dirty="0" err="1" smtClean="0"/>
              <a:t>Buah-buahan</a:t>
            </a:r>
            <a:endParaRPr lang="en-US" dirty="0" smtClean="0"/>
          </a:p>
          <a:p>
            <a:r>
              <a:rPr lang="en-US" dirty="0" err="1" smtClean="0"/>
              <a:t>Sayur-sayuran</a:t>
            </a:r>
            <a:endParaRPr lang="en-US" dirty="0" smtClean="0"/>
          </a:p>
          <a:p>
            <a:r>
              <a:rPr lang="en-US" dirty="0" err="1" smtClean="0"/>
              <a:t>Kacang-kacangan</a:t>
            </a: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05400" y="2590800"/>
            <a:ext cx="3746500" cy="3763962"/>
          </a:xfrm>
        </p:spPr>
        <p:txBody>
          <a:bodyPr/>
          <a:lstStyle/>
          <a:p>
            <a:r>
              <a:rPr lang="en-US" dirty="0" smtClean="0"/>
              <a:t>Vitamin A, C, E</a:t>
            </a:r>
          </a:p>
          <a:p>
            <a:r>
              <a:rPr lang="en-US" dirty="0" smtClean="0"/>
              <a:t>Selenium</a:t>
            </a:r>
          </a:p>
          <a:p>
            <a:r>
              <a:rPr lang="en-US" dirty="0" smtClean="0"/>
              <a:t>Green tea</a:t>
            </a:r>
          </a:p>
          <a:p>
            <a:r>
              <a:rPr lang="en-US" dirty="0" err="1" smtClean="0"/>
              <a:t>Ginko</a:t>
            </a:r>
            <a:r>
              <a:rPr lang="en-US" dirty="0" smtClean="0"/>
              <a:t> </a:t>
            </a:r>
            <a:r>
              <a:rPr lang="en-US" dirty="0" err="1" smtClean="0"/>
              <a:t>biloba</a:t>
            </a:r>
            <a:endParaRPr lang="en-US" dirty="0" smtClean="0"/>
          </a:p>
          <a:p>
            <a:r>
              <a:rPr lang="en-US" dirty="0" smtClean="0"/>
              <a:t>Kopi</a:t>
            </a:r>
          </a:p>
          <a:p>
            <a:r>
              <a:rPr lang="en-US" dirty="0" err="1" smtClean="0"/>
              <a:t>Betakaroten</a:t>
            </a:r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219200"/>
            <a:ext cx="6248400" cy="3810000"/>
          </a:xfrm>
        </p:spPr>
        <p:txBody>
          <a:bodyPr/>
          <a:lstStyle/>
          <a:p>
            <a:pPr algn="just"/>
            <a:r>
              <a:rPr lang="en-US" sz="2400" dirty="0" err="1" smtClean="0">
                <a:solidFill>
                  <a:srgbClr val="002060"/>
                </a:solidFill>
              </a:rPr>
              <a:t>Epidemiologi</a:t>
            </a:r>
            <a:r>
              <a:rPr lang="en-US" sz="2400" dirty="0" smtClean="0">
                <a:solidFill>
                  <a:srgbClr val="002060"/>
                </a:solidFill>
              </a:rPr>
              <a:t>: </a:t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/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b="0" dirty="0" smtClean="0">
                <a:solidFill>
                  <a:srgbClr val="002060"/>
                </a:solidFill>
              </a:rPr>
              <a:t>- </a:t>
            </a:r>
            <a:r>
              <a:rPr lang="en-US" sz="2400" b="0" dirty="0" err="1" smtClean="0">
                <a:solidFill>
                  <a:srgbClr val="002060"/>
                </a:solidFill>
              </a:rPr>
              <a:t>penyebab</a:t>
            </a:r>
            <a:r>
              <a:rPr lang="en-US" sz="2400" b="0" dirty="0" smtClean="0">
                <a:solidFill>
                  <a:srgbClr val="002060"/>
                </a:solidFill>
              </a:rPr>
              <a:t> </a:t>
            </a:r>
            <a:r>
              <a:rPr lang="en-US" sz="2400" b="0" dirty="0" err="1" smtClean="0">
                <a:solidFill>
                  <a:srgbClr val="002060"/>
                </a:solidFill>
              </a:rPr>
              <a:t>kematian</a:t>
            </a:r>
            <a:r>
              <a:rPr lang="en-US" sz="2400" b="0" dirty="0" smtClean="0">
                <a:solidFill>
                  <a:srgbClr val="002060"/>
                </a:solidFill>
              </a:rPr>
              <a:t> </a:t>
            </a:r>
            <a:r>
              <a:rPr lang="en-US" sz="2400" b="0" dirty="0" err="1" smtClean="0">
                <a:solidFill>
                  <a:srgbClr val="002060"/>
                </a:solidFill>
              </a:rPr>
              <a:t>utama</a:t>
            </a:r>
            <a:r>
              <a:rPr lang="en-US" sz="2400" b="0" dirty="0" smtClean="0">
                <a:solidFill>
                  <a:srgbClr val="002060"/>
                </a:solidFill>
              </a:rPr>
              <a:t> </a:t>
            </a:r>
            <a:r>
              <a:rPr lang="en-US" sz="2400" b="0" dirty="0" err="1" smtClean="0">
                <a:solidFill>
                  <a:srgbClr val="002060"/>
                </a:solidFill>
              </a:rPr>
              <a:t>di</a:t>
            </a:r>
            <a:r>
              <a:rPr lang="en-US" sz="2400" b="0" dirty="0" smtClean="0">
                <a:solidFill>
                  <a:srgbClr val="002060"/>
                </a:solidFill>
              </a:rPr>
              <a:t> </a:t>
            </a:r>
            <a:r>
              <a:rPr lang="en-US" sz="2400" b="0" dirty="0" err="1" smtClean="0">
                <a:solidFill>
                  <a:srgbClr val="002060"/>
                </a:solidFill>
              </a:rPr>
              <a:t>negara</a:t>
            </a:r>
            <a:r>
              <a:rPr lang="en-US" sz="2400" b="0" dirty="0" smtClean="0">
                <a:solidFill>
                  <a:srgbClr val="002060"/>
                </a:solidFill>
              </a:rPr>
              <a:t> </a:t>
            </a:r>
            <a:r>
              <a:rPr lang="en-US" sz="2400" b="0" dirty="0" err="1" smtClean="0">
                <a:solidFill>
                  <a:srgbClr val="002060"/>
                </a:solidFill>
              </a:rPr>
              <a:t>berkembang</a:t>
            </a:r>
            <a:r>
              <a:rPr lang="en-US" sz="2400" b="0" dirty="0" smtClean="0">
                <a:solidFill>
                  <a:srgbClr val="002060"/>
                </a:solidFill>
              </a:rPr>
              <a:t/>
            </a:r>
            <a:br>
              <a:rPr lang="en-US" sz="2400" b="0" dirty="0" smtClean="0">
                <a:solidFill>
                  <a:srgbClr val="002060"/>
                </a:solidFill>
              </a:rPr>
            </a:br>
            <a:r>
              <a:rPr lang="en-US" sz="2400" b="0" dirty="0" smtClean="0">
                <a:solidFill>
                  <a:srgbClr val="002060"/>
                </a:solidFill>
              </a:rPr>
              <a:t>- </a:t>
            </a:r>
            <a:r>
              <a:rPr lang="en-US" sz="2400" b="0" dirty="0" err="1" smtClean="0">
                <a:solidFill>
                  <a:srgbClr val="002060"/>
                </a:solidFill>
              </a:rPr>
              <a:t>jumlah</a:t>
            </a:r>
            <a:r>
              <a:rPr lang="en-US" sz="2400" b="0" dirty="0" smtClean="0">
                <a:solidFill>
                  <a:srgbClr val="002060"/>
                </a:solidFill>
              </a:rPr>
              <a:t> </a:t>
            </a:r>
            <a:r>
              <a:rPr lang="en-US" sz="2400" b="0" dirty="0" err="1" smtClean="0">
                <a:solidFill>
                  <a:srgbClr val="002060"/>
                </a:solidFill>
              </a:rPr>
              <a:t>pasien</a:t>
            </a:r>
            <a:r>
              <a:rPr lang="en-US" sz="2400" b="0" dirty="0" smtClean="0">
                <a:solidFill>
                  <a:srgbClr val="002060"/>
                </a:solidFill>
              </a:rPr>
              <a:t> </a:t>
            </a:r>
            <a:r>
              <a:rPr lang="en-US" sz="2400" b="0" dirty="0" err="1" smtClean="0">
                <a:solidFill>
                  <a:srgbClr val="002060"/>
                </a:solidFill>
              </a:rPr>
              <a:t>kanker</a:t>
            </a:r>
            <a:r>
              <a:rPr lang="en-US" sz="2400" b="0" dirty="0" smtClean="0">
                <a:solidFill>
                  <a:srgbClr val="002060"/>
                </a:solidFill>
              </a:rPr>
              <a:t> </a:t>
            </a:r>
            <a:r>
              <a:rPr lang="en-US" sz="2400" b="0" dirty="0" err="1" smtClean="0">
                <a:solidFill>
                  <a:srgbClr val="002060"/>
                </a:solidFill>
              </a:rPr>
              <a:t>di</a:t>
            </a:r>
            <a:r>
              <a:rPr lang="en-US" sz="2400" b="0" dirty="0" smtClean="0">
                <a:solidFill>
                  <a:srgbClr val="002060"/>
                </a:solidFill>
              </a:rPr>
              <a:t> Indonesia </a:t>
            </a:r>
            <a:br>
              <a:rPr lang="en-US" sz="2400" b="0" dirty="0" smtClean="0">
                <a:solidFill>
                  <a:srgbClr val="002060"/>
                </a:solidFill>
              </a:rPr>
            </a:br>
            <a:r>
              <a:rPr lang="en-US" sz="2400" b="0" dirty="0" smtClean="0">
                <a:solidFill>
                  <a:srgbClr val="002060"/>
                </a:solidFill>
              </a:rPr>
              <a:t>     </a:t>
            </a:r>
            <a:r>
              <a:rPr lang="en-US" sz="2400" b="0" dirty="0" err="1" smtClean="0">
                <a:solidFill>
                  <a:srgbClr val="002060"/>
                </a:solidFill>
              </a:rPr>
              <a:t>mencapai</a:t>
            </a:r>
            <a:r>
              <a:rPr lang="en-US" sz="2400" b="0" dirty="0" smtClean="0">
                <a:solidFill>
                  <a:srgbClr val="002060"/>
                </a:solidFill>
              </a:rPr>
              <a:t> 6% </a:t>
            </a:r>
            <a:r>
              <a:rPr lang="en-US" sz="2400" b="0" dirty="0" err="1" smtClean="0">
                <a:solidFill>
                  <a:srgbClr val="002060"/>
                </a:solidFill>
              </a:rPr>
              <a:t>dari</a:t>
            </a:r>
            <a:r>
              <a:rPr lang="en-US" sz="2400" b="0" dirty="0" smtClean="0">
                <a:solidFill>
                  <a:srgbClr val="002060"/>
                </a:solidFill>
              </a:rPr>
              <a:t> 200 </a:t>
            </a:r>
            <a:r>
              <a:rPr lang="en-US" sz="2400" b="0" dirty="0" err="1" smtClean="0">
                <a:solidFill>
                  <a:srgbClr val="002060"/>
                </a:solidFill>
              </a:rPr>
              <a:t>juta</a:t>
            </a:r>
            <a:r>
              <a:rPr lang="en-US" sz="2400" b="0" dirty="0" smtClean="0">
                <a:solidFill>
                  <a:srgbClr val="002060"/>
                </a:solidFill>
              </a:rPr>
              <a:t/>
            </a:r>
            <a:br>
              <a:rPr lang="en-US" sz="2400" b="0" dirty="0" smtClean="0">
                <a:solidFill>
                  <a:srgbClr val="002060"/>
                </a:solidFill>
              </a:rPr>
            </a:br>
            <a:r>
              <a:rPr lang="en-US" sz="2400" b="0" dirty="0" smtClean="0">
                <a:solidFill>
                  <a:srgbClr val="002060"/>
                </a:solidFill>
              </a:rPr>
              <a:t/>
            </a:r>
            <a:br>
              <a:rPr lang="en-US" sz="2400" b="0" dirty="0" smtClean="0">
                <a:solidFill>
                  <a:srgbClr val="002060"/>
                </a:solidFill>
              </a:rPr>
            </a:br>
            <a:r>
              <a:rPr lang="en-US" sz="2400" b="0" dirty="0" smtClean="0">
                <a:solidFill>
                  <a:srgbClr val="002060"/>
                </a:solidFill>
              </a:rPr>
              <a:t>- </a:t>
            </a:r>
            <a:r>
              <a:rPr lang="en-US" sz="2400" b="0" dirty="0" err="1" smtClean="0">
                <a:solidFill>
                  <a:srgbClr val="002060"/>
                </a:solidFill>
              </a:rPr>
              <a:t>di</a:t>
            </a:r>
            <a:r>
              <a:rPr lang="en-US" sz="2400" b="0" dirty="0" smtClean="0">
                <a:solidFill>
                  <a:srgbClr val="002060"/>
                </a:solidFill>
              </a:rPr>
              <a:t> AS &gt; 450.000 </a:t>
            </a:r>
            <a:r>
              <a:rPr lang="en-US" sz="2400" b="0" dirty="0" err="1" smtClean="0">
                <a:solidFill>
                  <a:srgbClr val="002060"/>
                </a:solidFill>
              </a:rPr>
              <a:t>orang</a:t>
            </a:r>
            <a:r>
              <a:rPr lang="en-US" sz="2400" b="0" dirty="0" smtClean="0">
                <a:solidFill>
                  <a:srgbClr val="002060"/>
                </a:solidFill>
              </a:rPr>
              <a:t> </a:t>
            </a:r>
            <a:r>
              <a:rPr lang="en-US" sz="2400" b="0" dirty="0" err="1" smtClean="0">
                <a:solidFill>
                  <a:srgbClr val="002060"/>
                </a:solidFill>
              </a:rPr>
              <a:t>meninggal</a:t>
            </a:r>
            <a:r>
              <a:rPr lang="en-US" sz="2400" b="0" dirty="0" smtClean="0">
                <a:solidFill>
                  <a:srgbClr val="002060"/>
                </a:solidFill>
              </a:rPr>
              <a:t>/</a:t>
            </a:r>
            <a:r>
              <a:rPr lang="en-US" sz="2400" b="0" dirty="0" err="1" smtClean="0">
                <a:solidFill>
                  <a:srgbClr val="002060"/>
                </a:solidFill>
              </a:rPr>
              <a:t>thn</a:t>
            </a:r>
            <a:r>
              <a:rPr lang="en-US" sz="2400" b="0" dirty="0" smtClean="0">
                <a:solidFill>
                  <a:srgbClr val="002060"/>
                </a:solidFill>
              </a:rPr>
              <a:t>   </a:t>
            </a:r>
            <a:br>
              <a:rPr lang="en-US" sz="2400" b="0" dirty="0" smtClean="0">
                <a:solidFill>
                  <a:srgbClr val="002060"/>
                </a:solidFill>
              </a:rPr>
            </a:br>
            <a:r>
              <a:rPr lang="en-US" sz="2400" b="0" dirty="0" smtClean="0">
                <a:solidFill>
                  <a:srgbClr val="002060"/>
                </a:solidFill>
              </a:rPr>
              <a:t>     </a:t>
            </a:r>
            <a:r>
              <a:rPr lang="en-US" sz="2400" b="0" dirty="0" err="1" smtClean="0">
                <a:solidFill>
                  <a:srgbClr val="002060"/>
                </a:solidFill>
              </a:rPr>
              <a:t>karena</a:t>
            </a:r>
            <a:r>
              <a:rPr lang="en-US" sz="2400" b="0" dirty="0" smtClean="0">
                <a:solidFill>
                  <a:srgbClr val="002060"/>
                </a:solidFill>
              </a:rPr>
              <a:t> </a:t>
            </a:r>
            <a:r>
              <a:rPr lang="en-US" sz="2400" b="0" dirty="0" err="1" smtClean="0">
                <a:solidFill>
                  <a:srgbClr val="002060"/>
                </a:solidFill>
              </a:rPr>
              <a:t>penyakit</a:t>
            </a:r>
            <a:r>
              <a:rPr lang="en-US" sz="2400" b="0" dirty="0" smtClean="0">
                <a:solidFill>
                  <a:srgbClr val="002060"/>
                </a:solidFill>
              </a:rPr>
              <a:t> </a:t>
            </a:r>
            <a:r>
              <a:rPr lang="en-US" sz="2400" b="0" dirty="0" err="1" smtClean="0">
                <a:solidFill>
                  <a:srgbClr val="002060"/>
                </a:solidFill>
              </a:rPr>
              <a:t>kanker</a:t>
            </a:r>
            <a:r>
              <a:rPr lang="en-US" sz="2400" b="0" dirty="0" smtClean="0">
                <a:solidFill>
                  <a:srgbClr val="002060"/>
                </a:solidFill>
              </a:rPr>
              <a:t>.</a:t>
            </a:r>
            <a:endParaRPr lang="en-US" sz="2400" b="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3"/>
          <p:cNvSpPr>
            <a:spLocks noGrp="1"/>
          </p:cNvSpPr>
          <p:nvPr>
            <p:ph type="ftr" sz="quarter" idx="4294967295"/>
          </p:nvPr>
        </p:nvSpPr>
        <p:spPr bwMode="auto">
          <a:xfrm>
            <a:off x="219075" y="6408738"/>
            <a:ext cx="1343025" cy="2476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/>
              <a:t>Page </a:t>
            </a:r>
            <a:r>
              <a:rPr lang="de-DE">
                <a:sym typeface="Wingdings" pitchFamily="2" charset="2"/>
              </a:rPr>
              <a:t></a:t>
            </a:r>
            <a:r>
              <a:rPr lang="de-DE"/>
              <a:t> </a:t>
            </a:r>
            <a:fld id="{686F00E6-EC04-48E3-A940-61D03EDE6E28}" type="slidenum">
              <a:rPr lang="de-DE"/>
              <a:pPr/>
              <a:t>20</a:t>
            </a:fld>
            <a:endParaRPr lang="de-DE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9940" name="Picture 4" descr="189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9144000" cy="559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2286000" y="228600"/>
            <a:ext cx="4724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Forte" pitchFamily="66" charset="0"/>
              </a:rPr>
              <a:t>Sumber </a:t>
            </a:r>
            <a:r>
              <a:rPr lang="en-US" sz="3200">
                <a:solidFill>
                  <a:schemeClr val="bg1"/>
                </a:solidFill>
                <a:latin typeface="Forte" pitchFamily="66" charset="0"/>
              </a:rPr>
              <a:t> Vitamin C</a:t>
            </a:r>
            <a:endParaRPr lang="en-US" sz="32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Utama: minyak tumbuh2an, gandum, biji2an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  <p:pic>
        <p:nvPicPr>
          <p:cNvPr id="4198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981200"/>
            <a:ext cx="6248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Rectangle 5"/>
          <p:cNvSpPr>
            <a:spLocks noChangeArrowheads="1"/>
          </p:cNvSpPr>
          <p:nvPr/>
        </p:nvSpPr>
        <p:spPr bwMode="auto">
          <a:xfrm>
            <a:off x="2286000" y="228600"/>
            <a:ext cx="457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Forte" pitchFamily="66" charset="0"/>
              </a:rPr>
              <a:t>Sumber </a:t>
            </a:r>
            <a:r>
              <a:rPr lang="en-US" sz="3200">
                <a:solidFill>
                  <a:schemeClr val="bg1"/>
                </a:solidFill>
                <a:latin typeface="Forte" pitchFamily="66" charset="0"/>
              </a:rPr>
              <a:t> Vitamin E</a:t>
            </a:r>
            <a:endParaRPr lang="en-US" sz="32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685800"/>
            <a:ext cx="7620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E79FE57C-626F-42F6-BA80-E1E5CBFCB3E3}" type="slidenum">
              <a:rPr lang="en-US"/>
              <a:pPr/>
              <a:t>23</a:t>
            </a:fld>
            <a:endParaRPr lang="en-US"/>
          </a:p>
        </p:txBody>
      </p:sp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304800"/>
            <a:ext cx="7086600" cy="1112838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0" dirty="0" err="1" smtClean="0">
                <a:solidFill>
                  <a:srgbClr val="FFFF00"/>
                </a:solidFill>
                <a:hlinkClick r:id="rId3" action="ppaction://hlinksldjump"/>
              </a:rPr>
              <a:t>Sumber</a:t>
            </a:r>
            <a:r>
              <a:rPr lang="en-US" sz="4000" b="0" dirty="0" smtClean="0">
                <a:solidFill>
                  <a:srgbClr val="FFFF00"/>
                </a:solidFill>
                <a:hlinkClick r:id="rId3" action="ppaction://hlinksldjump"/>
              </a:rPr>
              <a:t> </a:t>
            </a:r>
            <a:r>
              <a:rPr lang="en-US" sz="4000" b="0" dirty="0" err="1" smtClean="0">
                <a:solidFill>
                  <a:srgbClr val="FFFF00"/>
                </a:solidFill>
                <a:hlinkClick r:id="rId3" action="ppaction://hlinksldjump"/>
              </a:rPr>
              <a:t>antioksidan</a:t>
            </a:r>
            <a:r>
              <a:rPr lang="en-US" sz="4000" b="0" dirty="0" smtClean="0">
                <a:solidFill>
                  <a:srgbClr val="FFFF00"/>
                </a:solidFill>
                <a:hlinkClick r:id="rId3" action="ppaction://hlinksldjump"/>
              </a:rPr>
              <a:t> :</a:t>
            </a:r>
            <a:r>
              <a:rPr lang="en-US" sz="4000" dirty="0" smtClean="0">
                <a:solidFill>
                  <a:srgbClr val="FFFF00"/>
                </a:solidFill>
              </a:rPr>
              <a:t/>
            </a:r>
            <a:br>
              <a:rPr lang="en-US" sz="4000" dirty="0" smtClean="0">
                <a:solidFill>
                  <a:srgbClr val="FFFF00"/>
                </a:solidFill>
              </a:rPr>
            </a:br>
            <a:endParaRPr lang="en-US" sz="4000" dirty="0" smtClean="0">
              <a:solidFill>
                <a:srgbClr val="FFFF00"/>
              </a:solidFill>
            </a:endParaRPr>
          </a:p>
        </p:txBody>
      </p:sp>
      <p:pic>
        <p:nvPicPr>
          <p:cNvPr id="4403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1371600"/>
            <a:ext cx="19812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73938" y="1371600"/>
            <a:ext cx="177006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15200" y="5181600"/>
            <a:ext cx="1828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5000" y="13716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0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6000" y="5257800"/>
            <a:ext cx="19478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1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62600" y="1371600"/>
            <a:ext cx="18129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2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91200" y="5181600"/>
            <a:ext cx="1600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3" name="Picture 1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67200" y="5140325"/>
            <a:ext cx="1506538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4" name="Picture 1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5029200"/>
            <a:ext cx="2514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5" name="Picture 1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371600"/>
            <a:ext cx="1981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6" name="Picture 1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3124200"/>
            <a:ext cx="19812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7" name="Picture 1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981200" y="3124200"/>
            <a:ext cx="1752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8" name="Picture 15" descr="kacang merah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657600" y="31242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9" name="Picture 16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315200" y="3124200"/>
            <a:ext cx="1828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50" name="Picture 17" descr="sawi hijau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562600" y="3200400"/>
            <a:ext cx="1752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51" name="Picture 18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0"/>
            <a:ext cx="19812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D4F46BF8-CD62-44A3-8A8F-06717FB6773B}" type="slidenum">
              <a:rPr lang="en-US"/>
              <a:pPr/>
              <a:t>24</a:t>
            </a:fld>
            <a:endParaRPr lang="en-US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6800" y="1600200"/>
            <a:ext cx="7543800" cy="4114800"/>
          </a:xfrm>
        </p:spPr>
        <p:txBody>
          <a:bodyPr/>
          <a:lstStyle/>
          <a:p>
            <a:pPr eaLnBrk="1" hangingPunct="1"/>
            <a:r>
              <a:rPr lang="en-US" smtClean="0"/>
              <a:t>Senyawa yang terdapat dalam makanan yang berasal dari tumbuhan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Mempunyai aktivitas biologis dalam tubuh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Mempunyai efek fisiologi, antioksidan, mirip hormon, menekan perkembangan penyakit 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057400" y="228600"/>
            <a:ext cx="5316538" cy="7302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>
                <a:solidFill>
                  <a:srgbClr val="000000"/>
                </a:solidFill>
                <a:cs typeface="Arial" charset="0"/>
              </a:rPr>
              <a:t>PHYTOCHEMICAL</a:t>
            </a:r>
          </a:p>
        </p:txBody>
      </p:sp>
      <p:pic>
        <p:nvPicPr>
          <p:cNvPr id="4506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5257800"/>
            <a:ext cx="1752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5257800"/>
            <a:ext cx="18129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3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5200" y="5181600"/>
            <a:ext cx="1828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4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5257800"/>
            <a:ext cx="19478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5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257800"/>
            <a:ext cx="1752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7518E5CF-5088-47DB-A73C-D7888A9241D5}" type="slidenum">
              <a:rPr lang="en-US"/>
              <a:pPr/>
              <a:t>25</a:t>
            </a:fld>
            <a:endParaRPr lang="en-US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6600"/>
                </a:solidFill>
              </a:rPr>
              <a:t>Merica (capsaicin)</a:t>
            </a:r>
            <a:r>
              <a:rPr lang="en-US" smtClean="0"/>
              <a:t>        proses pembekuan darah, mengurangi risiko penyakit jantung</a:t>
            </a:r>
          </a:p>
          <a:p>
            <a:pPr eaLnBrk="1" hangingPunct="1"/>
            <a:r>
              <a:rPr lang="en-US" smtClean="0">
                <a:solidFill>
                  <a:srgbClr val="FF6600"/>
                </a:solidFill>
              </a:rPr>
              <a:t>Curcumin </a:t>
            </a:r>
            <a:r>
              <a:rPr lang="en-US" smtClean="0"/>
              <a:t>(curcuma)</a:t>
            </a:r>
            <a:r>
              <a:rPr lang="en-US" smtClean="0">
                <a:solidFill>
                  <a:srgbClr val="FF6600"/>
                </a:solidFill>
              </a:rPr>
              <a:t>      </a:t>
            </a:r>
            <a:r>
              <a:rPr lang="en-US" smtClean="0">
                <a:sym typeface="Symbol" pitchFamily="18" charset="2"/>
              </a:rPr>
              <a:t>inhibisi enzim yang mengaktivasi karsinogen</a:t>
            </a:r>
          </a:p>
          <a:p>
            <a:pPr eaLnBrk="1" hangingPunct="1"/>
            <a:r>
              <a:rPr lang="en-US" smtClean="0">
                <a:solidFill>
                  <a:srgbClr val="FF6600"/>
                </a:solidFill>
                <a:sym typeface="Symbol" pitchFamily="18" charset="2"/>
              </a:rPr>
              <a:t>Tannin</a:t>
            </a:r>
            <a:r>
              <a:rPr lang="en-US" smtClean="0">
                <a:sym typeface="Symbol" pitchFamily="18" charset="2"/>
              </a:rPr>
              <a:t> (anggur,teh)      inhibisi aktivasi karsinogenik, antioksidan</a:t>
            </a:r>
          </a:p>
          <a:p>
            <a:pPr eaLnBrk="1" hangingPunct="1"/>
            <a:r>
              <a:rPr lang="en-US" smtClean="0">
                <a:solidFill>
                  <a:srgbClr val="FF6600"/>
                </a:solidFill>
                <a:sym typeface="Symbol" pitchFamily="18" charset="2"/>
              </a:rPr>
              <a:t>Flavonoid</a:t>
            </a:r>
            <a:r>
              <a:rPr lang="en-US" smtClean="0">
                <a:sym typeface="Symbol" pitchFamily="18" charset="2"/>
              </a:rPr>
              <a:t> (bawang, jeruk, kedelai)     antioksidan, </a:t>
            </a:r>
            <a:r>
              <a:rPr lang="en-US" i="1" smtClean="0">
                <a:sym typeface="Symbol" pitchFamily="18" charset="2"/>
              </a:rPr>
              <a:t>scavenger </a:t>
            </a:r>
            <a:r>
              <a:rPr lang="en-US" smtClean="0">
                <a:sym typeface="Symbol" pitchFamily="18" charset="2"/>
              </a:rPr>
              <a:t>karsinogen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362200" y="304800"/>
            <a:ext cx="5316538" cy="7302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>
                <a:solidFill>
                  <a:srgbClr val="000000"/>
                </a:solidFill>
                <a:cs typeface="Arial" charset="0"/>
              </a:rPr>
              <a:t>…PHYTOCHEMICAL (2)</a:t>
            </a:r>
          </a:p>
        </p:txBody>
      </p:sp>
      <p:sp>
        <p:nvSpPr>
          <p:cNvPr id="7" name="Notched Right Arrow 6"/>
          <p:cNvSpPr/>
          <p:nvPr/>
        </p:nvSpPr>
        <p:spPr>
          <a:xfrm>
            <a:off x="4876800" y="1447800"/>
            <a:ext cx="408562" cy="427739"/>
          </a:xfrm>
          <a:prstGeom prst="notchedRightArrow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eorgia" pitchFamily="18" charset="0"/>
            </a:endParaRPr>
          </a:p>
        </p:txBody>
      </p:sp>
      <p:sp>
        <p:nvSpPr>
          <p:cNvPr id="2" name="Notched Right Arrow 6"/>
          <p:cNvSpPr/>
          <p:nvPr/>
        </p:nvSpPr>
        <p:spPr>
          <a:xfrm>
            <a:off x="5105400" y="2362200"/>
            <a:ext cx="408562" cy="427739"/>
          </a:xfrm>
          <a:prstGeom prst="notchedRightArrow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eorgia" pitchFamily="18" charset="0"/>
            </a:endParaRPr>
          </a:p>
        </p:txBody>
      </p:sp>
      <p:sp>
        <p:nvSpPr>
          <p:cNvPr id="3" name="Notched Right Arrow 6"/>
          <p:cNvSpPr/>
          <p:nvPr/>
        </p:nvSpPr>
        <p:spPr>
          <a:xfrm>
            <a:off x="4876800" y="3276600"/>
            <a:ext cx="408562" cy="427739"/>
          </a:xfrm>
          <a:prstGeom prst="notchedRightArrow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eorgia" pitchFamily="18" charset="0"/>
            </a:endParaRPr>
          </a:p>
        </p:txBody>
      </p:sp>
      <p:sp>
        <p:nvSpPr>
          <p:cNvPr id="4" name="Notched Right Arrow 6"/>
          <p:cNvSpPr/>
          <p:nvPr/>
        </p:nvSpPr>
        <p:spPr>
          <a:xfrm>
            <a:off x="7239000" y="4191000"/>
            <a:ext cx="408562" cy="427739"/>
          </a:xfrm>
          <a:prstGeom prst="notchedRightArrow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PENCEGAHAN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Hindari</a:t>
            </a:r>
            <a:r>
              <a:rPr lang="en-US" dirty="0" smtClean="0"/>
              <a:t> </a:t>
            </a:r>
            <a:r>
              <a:rPr lang="en-US" dirty="0" err="1" smtClean="0"/>
              <a:t>makanan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r>
              <a:rPr lang="en-US" dirty="0" smtClean="0"/>
              <a:t> </a:t>
            </a:r>
            <a:r>
              <a:rPr lang="en-US" dirty="0" err="1" smtClean="0"/>
              <a:t>lemak</a:t>
            </a:r>
            <a:r>
              <a:rPr lang="en-US" dirty="0" smtClean="0"/>
              <a:t>, </a:t>
            </a:r>
            <a:r>
              <a:rPr lang="en-US" dirty="0" err="1" smtClean="0"/>
              <a:t>instan</a:t>
            </a:r>
            <a:r>
              <a:rPr lang="en-US" dirty="0" smtClean="0"/>
              <a:t>  </a:t>
            </a:r>
            <a:r>
              <a:rPr lang="en-US" dirty="0" err="1" smtClean="0"/>
              <a:t>mengandung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pewarna</a:t>
            </a:r>
            <a:r>
              <a:rPr lang="en-US" dirty="0" smtClean="0"/>
              <a:t> ,</a:t>
            </a:r>
            <a:r>
              <a:rPr lang="en-US" dirty="0" err="1" smtClean="0"/>
              <a:t>pengawet</a:t>
            </a:r>
            <a:r>
              <a:rPr lang="en-US" dirty="0" smtClean="0"/>
              <a:t>,  </a:t>
            </a:r>
            <a:r>
              <a:rPr lang="en-US" dirty="0" err="1" smtClean="0"/>
              <a:t>gizi</a:t>
            </a:r>
            <a:r>
              <a:rPr lang="en-US" dirty="0" smtClean="0"/>
              <a:t> </a:t>
            </a:r>
            <a:r>
              <a:rPr lang="en-US" dirty="0" err="1" smtClean="0"/>
              <a:t>seimbang</a:t>
            </a:r>
            <a:r>
              <a:rPr lang="en-US" dirty="0" smtClean="0"/>
              <a:t> (</a:t>
            </a:r>
            <a:r>
              <a:rPr lang="en-US" dirty="0" err="1" smtClean="0"/>
              <a:t>vit</a:t>
            </a:r>
            <a:r>
              <a:rPr lang="en-US" dirty="0" smtClean="0"/>
              <a:t> A,C,B,E)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Hindari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seksual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pasangan</a:t>
            </a:r>
            <a:r>
              <a:rPr lang="en-US" dirty="0" smtClean="0"/>
              <a:t> </a:t>
            </a:r>
            <a:r>
              <a:rPr lang="en-US" dirty="0" err="1" smtClean="0"/>
              <a:t>bergantian</a:t>
            </a:r>
            <a:endParaRPr lang="en-US" dirty="0" smtClean="0"/>
          </a:p>
          <a:p>
            <a:r>
              <a:rPr lang="en-US" dirty="0" smtClean="0"/>
              <a:t>3. </a:t>
            </a:r>
            <a:r>
              <a:rPr lang="en-US" dirty="0" err="1" smtClean="0"/>
              <a:t>Hindari</a:t>
            </a:r>
            <a:r>
              <a:rPr lang="en-US" dirty="0" smtClean="0"/>
              <a:t> </a:t>
            </a:r>
            <a:r>
              <a:rPr lang="en-US" dirty="0" err="1" smtClean="0"/>
              <a:t>asap</a:t>
            </a:r>
            <a:r>
              <a:rPr lang="en-US" dirty="0" smtClean="0"/>
              <a:t> </a:t>
            </a:r>
            <a:r>
              <a:rPr lang="en-US" dirty="0" err="1" smtClean="0"/>
              <a:t>rokok</a:t>
            </a:r>
            <a:r>
              <a:rPr lang="en-US" dirty="0" smtClean="0"/>
              <a:t> </a:t>
            </a:r>
          </a:p>
          <a:p>
            <a:r>
              <a:rPr lang="en-US" dirty="0" smtClean="0"/>
              <a:t>4. </a:t>
            </a:r>
            <a:r>
              <a:rPr lang="en-US" dirty="0" err="1" smtClean="0"/>
              <a:t>Hindari</a:t>
            </a:r>
            <a:r>
              <a:rPr lang="en-US" dirty="0" smtClean="0"/>
              <a:t> </a:t>
            </a:r>
            <a:r>
              <a:rPr lang="en-US" dirty="0" err="1" smtClean="0"/>
              <a:t>sinar</a:t>
            </a:r>
            <a:r>
              <a:rPr lang="en-US" dirty="0" smtClean="0"/>
              <a:t> </a:t>
            </a:r>
            <a:r>
              <a:rPr lang="en-US" dirty="0" err="1" smtClean="0"/>
              <a:t>matahari</a:t>
            </a:r>
            <a:r>
              <a:rPr lang="en-US" dirty="0" smtClean="0"/>
              <a:t> </a:t>
            </a:r>
            <a:r>
              <a:rPr lang="en-US" dirty="0" err="1" smtClean="0"/>
              <a:t>berlebihan</a:t>
            </a:r>
            <a:endParaRPr lang="en-US" dirty="0" smtClean="0"/>
          </a:p>
          <a:p>
            <a:r>
              <a:rPr lang="en-US" dirty="0" smtClean="0"/>
              <a:t>5. </a:t>
            </a:r>
            <a:r>
              <a:rPr lang="en-US" dirty="0" err="1" smtClean="0"/>
              <a:t>Periksakan</a:t>
            </a:r>
            <a:r>
              <a:rPr lang="en-US" dirty="0" smtClean="0"/>
              <a:t> </a:t>
            </a:r>
            <a:r>
              <a:rPr lang="en-US" dirty="0" err="1" smtClean="0"/>
              <a:t>kesehatan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berkala</a:t>
            </a:r>
            <a:endParaRPr lang="en-US" dirty="0" smtClean="0"/>
          </a:p>
          <a:p>
            <a:r>
              <a:rPr lang="en-US" dirty="0" smtClean="0"/>
              <a:t>6. </a:t>
            </a:r>
            <a:r>
              <a:rPr lang="en-US" dirty="0" err="1" smtClean="0"/>
              <a:t>Hindari</a:t>
            </a:r>
            <a:r>
              <a:rPr lang="en-US" dirty="0" smtClean="0"/>
              <a:t> </a:t>
            </a:r>
            <a:r>
              <a:rPr lang="en-US" dirty="0" err="1" smtClean="0"/>
              <a:t>terapi</a:t>
            </a:r>
            <a:r>
              <a:rPr lang="en-US" dirty="0" smtClean="0"/>
              <a:t> </a:t>
            </a:r>
            <a:r>
              <a:rPr lang="en-US" dirty="0" err="1" smtClean="0"/>
              <a:t>hormon</a:t>
            </a:r>
            <a:r>
              <a:rPr lang="en-US" dirty="0" smtClean="0"/>
              <a:t> </a:t>
            </a:r>
            <a:r>
              <a:rPr lang="en-US" dirty="0" err="1" smtClean="0"/>
              <a:t>sintesis</a:t>
            </a:r>
            <a:r>
              <a:rPr lang="en-US" dirty="0" smtClean="0"/>
              <a:t> (KB)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Bagaimana menghindarinya??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Mengkonsumsi makanan beranekaragam, mengandung antioksidan</a:t>
            </a:r>
          </a:p>
          <a:p>
            <a:r>
              <a:rPr lang="en-US" smtClean="0"/>
              <a:t>Makan tidak berlebih</a:t>
            </a:r>
          </a:p>
          <a:p>
            <a:r>
              <a:rPr lang="en-US" smtClean="0"/>
              <a:t>Mengurangi asupan RB dari luar</a:t>
            </a:r>
          </a:p>
          <a:p>
            <a:r>
              <a:rPr lang="en-US" smtClean="0"/>
              <a:t>Olahraga intensitas rendah</a:t>
            </a:r>
          </a:p>
          <a:p>
            <a:r>
              <a:rPr lang="en-GB" smtClean="0"/>
              <a:t>Menghindari kontak langsung dengan sinar matahari</a:t>
            </a:r>
            <a:endParaRPr lang="en-US" sz="4000" smtClean="0"/>
          </a:p>
          <a:p>
            <a:endParaRPr lang="en-US" smtClean="0"/>
          </a:p>
          <a:p>
            <a:endParaRPr lang="en-US" smtClean="0"/>
          </a:p>
        </p:txBody>
      </p:sp>
      <p:pic>
        <p:nvPicPr>
          <p:cNvPr id="50180" name="Picture 3" descr="j02723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572000"/>
            <a:ext cx="3429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0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D84B65B3-7AD2-4FAF-B109-C0955BED2D3E}" type="slidenum">
              <a:rPr lang="en-US"/>
              <a:pPr/>
              <a:t>28</a:t>
            </a:fld>
            <a:endParaRPr lang="en-US"/>
          </a:p>
        </p:txBody>
      </p:sp>
      <p:sp>
        <p:nvSpPr>
          <p:cNvPr id="51203" name="Rectangle 2"/>
          <p:cNvSpPr>
            <a:spLocks noChangeArrowheads="1"/>
          </p:cNvSpPr>
          <p:nvPr/>
        </p:nvSpPr>
        <p:spPr bwMode="auto">
          <a:xfrm>
            <a:off x="609600" y="533400"/>
            <a:ext cx="7924800" cy="5791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04" name="Text Box 3"/>
          <p:cNvSpPr txBox="1">
            <a:spLocks noChangeArrowheads="1"/>
          </p:cNvSpPr>
          <p:nvPr/>
        </p:nvSpPr>
        <p:spPr bwMode="auto">
          <a:xfrm>
            <a:off x="4343400" y="609600"/>
            <a:ext cx="39624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sz="2400">
                <a:latin typeface="Lucida Sans Unicode" pitchFamily="34" charset="0"/>
              </a:rPr>
              <a:t>Dengan </a:t>
            </a:r>
            <a:r>
              <a:rPr lang="en-US" sz="2800" b="1">
                <a:solidFill>
                  <a:srgbClr val="669900"/>
                </a:solidFill>
                <a:latin typeface="Lucida Sans Unicode" pitchFamily="34" charset="0"/>
              </a:rPr>
              <a:t>Diet Tepat</a:t>
            </a:r>
            <a:r>
              <a:rPr lang="en-US" sz="2400">
                <a:latin typeface="Lucida Sans Unicode" pitchFamily="34" charset="0"/>
              </a:rPr>
              <a:t> dan </a:t>
            </a:r>
            <a:r>
              <a:rPr lang="en-US" sz="2400" b="1">
                <a:solidFill>
                  <a:srgbClr val="669900"/>
                </a:solidFill>
                <a:latin typeface="Lucida Sans Unicode" pitchFamily="34" charset="0"/>
              </a:rPr>
              <a:t>Pola Makan Sehat</a:t>
            </a:r>
            <a:r>
              <a:rPr lang="en-US" sz="2400">
                <a:latin typeface="Lucida Sans Unicode" pitchFamily="34" charset="0"/>
              </a:rPr>
              <a:t>, </a:t>
            </a:r>
          </a:p>
          <a:p>
            <a:pPr>
              <a:lnSpc>
                <a:spcPct val="200000"/>
              </a:lnSpc>
            </a:pPr>
            <a:r>
              <a:rPr lang="en-US" sz="2400">
                <a:latin typeface="Lucida Sans Unicode" pitchFamily="34" charset="0"/>
              </a:rPr>
              <a:t>Anda akan menikmati </a:t>
            </a:r>
            <a:r>
              <a:rPr lang="en-US" sz="2800" b="1">
                <a:solidFill>
                  <a:srgbClr val="FF3300"/>
                </a:solidFill>
                <a:latin typeface="Lucida Sans Unicode" pitchFamily="34" charset="0"/>
              </a:rPr>
              <a:t>Hidup Lebih Sehat Berkualitas</a:t>
            </a:r>
            <a:r>
              <a:rPr lang="en-US" sz="2400">
                <a:latin typeface="Lucida Sans Unicode" pitchFamily="34" charset="0"/>
              </a:rPr>
              <a:t> </a:t>
            </a:r>
          </a:p>
        </p:txBody>
      </p:sp>
      <p:pic>
        <p:nvPicPr>
          <p:cNvPr id="51205" name="Picture 6" descr="foca047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4572000"/>
            <a:ext cx="342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5" y="1196752"/>
            <a:ext cx="4142995" cy="421344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ChangeArrowheads="1"/>
          </p:cNvSpPr>
          <p:nvPr/>
        </p:nvSpPr>
        <p:spPr bwMode="gray">
          <a:xfrm>
            <a:off x="4356100" y="4897438"/>
            <a:ext cx="3384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endParaRPr lang="en-US" altLang="ko-KR" sz="2000" dirty="0">
              <a:solidFill>
                <a:schemeClr val="bg1"/>
              </a:solidFill>
              <a:ea typeface="굴림" charset="-127"/>
            </a:endParaRPr>
          </a:p>
        </p:txBody>
      </p:sp>
      <p:sp>
        <p:nvSpPr>
          <p:cNvPr id="351235" name="WordArt 3"/>
          <p:cNvSpPr>
            <a:spLocks noChangeArrowheads="1" noChangeShapeType="1" noTextEdit="1"/>
          </p:cNvSpPr>
          <p:nvPr/>
        </p:nvSpPr>
        <p:spPr bwMode="gray">
          <a:xfrm>
            <a:off x="4114800" y="4343400"/>
            <a:ext cx="4267200" cy="12954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sz="3600" kern="10" dirty="0" smtClean="0">
                <a:ln w="38100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hlink"/>
                    </a:gs>
                  </a:gsLst>
                  <a:lin ang="0" scaled="1"/>
                </a:gradFill>
                <a:effectLst>
                  <a:outerShdw dist="107763" dir="2700000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!</a:t>
            </a:r>
            <a:r>
              <a:rPr lang="en-US" sz="3600" b="1" kern="10" dirty="0" smtClean="0">
                <a:ln w="38100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hlink"/>
                    </a:gs>
                  </a:gsLst>
                  <a:lin ang="0" scaled="1"/>
                </a:gradFill>
                <a:effectLst>
                  <a:outerShdw dist="107763" dir="2700000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angiogenesis</a:t>
            </a:r>
            <a:endParaRPr lang="en-US" sz="3600" b="1" kern="10" dirty="0">
              <a:ln w="38100">
                <a:solidFill>
                  <a:srgbClr val="FFFFFF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tx2"/>
                  </a:gs>
                  <a:gs pos="100000">
                    <a:schemeClr val="hlink"/>
                  </a:gs>
                </a:gsLst>
                <a:lin ang="0" scaled="1"/>
              </a:gradFill>
              <a:effectLst>
                <a:outerShdw dist="107763" dir="2700000" algn="ctr" rotWithShape="0">
                  <a:srgbClr val="868686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1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1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1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12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FFFF00"/>
                </a:solidFill>
              </a:rPr>
              <a:t>Epidemiologi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447800"/>
            <a:ext cx="7593013" cy="3352800"/>
          </a:xfrm>
        </p:spPr>
        <p:txBody>
          <a:bodyPr/>
          <a:lstStyle/>
          <a:p>
            <a:pPr>
              <a:buNone/>
            </a:pPr>
            <a:endParaRPr lang="en-GB" sz="3600" dirty="0" smtClean="0"/>
          </a:p>
          <a:p>
            <a:r>
              <a:rPr lang="en-US" sz="2400" dirty="0" smtClean="0"/>
              <a:t>70-90%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penyakit</a:t>
            </a:r>
            <a:r>
              <a:rPr lang="en-US" sz="2400" dirty="0" smtClean="0"/>
              <a:t> </a:t>
            </a:r>
            <a:r>
              <a:rPr lang="en-US" sz="2400" dirty="0" err="1" smtClean="0"/>
              <a:t>kanker</a:t>
            </a:r>
            <a:r>
              <a:rPr lang="en-US" sz="2400" dirty="0" smtClean="0"/>
              <a:t> </a:t>
            </a:r>
            <a:r>
              <a:rPr lang="en-US" sz="2400" dirty="0" err="1" smtClean="0"/>
              <a:t>tersebut</a:t>
            </a:r>
            <a:r>
              <a:rPr lang="en-US" sz="2400" dirty="0" smtClean="0"/>
              <a:t> </a:t>
            </a:r>
            <a:r>
              <a:rPr lang="en-US" sz="2400" dirty="0" err="1" smtClean="0"/>
              <a:t>berkaitan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lingkungan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gaya</a:t>
            </a:r>
            <a:r>
              <a:rPr lang="en-US" sz="2400" dirty="0" smtClean="0"/>
              <a:t> </a:t>
            </a:r>
            <a:r>
              <a:rPr lang="en-US" sz="2400" dirty="0" err="1" smtClean="0"/>
              <a:t>hidup</a:t>
            </a:r>
            <a:r>
              <a:rPr lang="en-US" sz="2400" dirty="0" smtClean="0"/>
              <a:t> (life style). </a:t>
            </a:r>
          </a:p>
          <a:p>
            <a:r>
              <a:rPr lang="en-US" sz="2400" dirty="0" err="1" smtClean="0"/>
              <a:t>Kurang</a:t>
            </a:r>
            <a:r>
              <a:rPr lang="en-US" sz="2400" dirty="0" smtClean="0"/>
              <a:t> </a:t>
            </a:r>
            <a:r>
              <a:rPr lang="en-US" sz="2400" dirty="0" err="1" smtClean="0"/>
              <a:t>Iebih</a:t>
            </a:r>
            <a:r>
              <a:rPr lang="en-US" sz="2400" dirty="0" smtClean="0"/>
              <a:t> 30%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kematian</a:t>
            </a:r>
            <a:r>
              <a:rPr lang="en-US" sz="2400" dirty="0" smtClean="0"/>
              <a:t> </a:t>
            </a:r>
            <a:r>
              <a:rPr lang="en-US" sz="2400" dirty="0" err="1" smtClean="0"/>
              <a:t>tersebut</a:t>
            </a:r>
            <a:r>
              <a:rPr lang="en-US" sz="2400" dirty="0" smtClean="0"/>
              <a:t> </a:t>
            </a:r>
            <a:r>
              <a:rPr lang="en-US" sz="2400" dirty="0" err="1" smtClean="0"/>
              <a:t>karena</a:t>
            </a:r>
            <a:r>
              <a:rPr lang="en-US" sz="2400" dirty="0" smtClean="0"/>
              <a:t> </a:t>
            </a:r>
            <a:r>
              <a:rPr lang="en-US" sz="2400" dirty="0" err="1" smtClean="0"/>
              <a:t>rokok</a:t>
            </a:r>
            <a:r>
              <a:rPr lang="en-US" sz="2400" dirty="0" smtClean="0"/>
              <a:t>. </a:t>
            </a:r>
          </a:p>
          <a:p>
            <a:r>
              <a:rPr lang="en-US" sz="2400" dirty="0" err="1" smtClean="0"/>
              <a:t>Faktor-faktor</a:t>
            </a:r>
            <a:r>
              <a:rPr lang="en-US" sz="2400" dirty="0" smtClean="0"/>
              <a:t> </a:t>
            </a:r>
            <a:r>
              <a:rPr lang="en-US" sz="2400" dirty="0" err="1" smtClean="0"/>
              <a:t>keturunan</a:t>
            </a:r>
            <a:r>
              <a:rPr lang="en-US" sz="2400" dirty="0" smtClean="0"/>
              <a:t> (</a:t>
            </a:r>
            <a:r>
              <a:rPr lang="en-US" sz="2400" dirty="0" err="1" smtClean="0"/>
              <a:t>genetik</a:t>
            </a:r>
            <a:r>
              <a:rPr lang="en-US" sz="2400" dirty="0" smtClean="0"/>
              <a:t>), </a:t>
            </a:r>
            <a:r>
              <a:rPr lang="en-US" sz="2400" dirty="0" err="1" smtClean="0"/>
              <a:t>radiasi</a:t>
            </a:r>
            <a:r>
              <a:rPr lang="en-US" sz="2400" dirty="0" smtClean="0"/>
              <a:t>, </a:t>
            </a:r>
            <a:r>
              <a:rPr lang="en-US" sz="2400" dirty="0" err="1" smtClean="0"/>
              <a:t>polusi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eksposur</a:t>
            </a:r>
            <a:r>
              <a:rPr lang="en-US" sz="2400" dirty="0" smtClean="0"/>
              <a:t> </a:t>
            </a:r>
            <a:r>
              <a:rPr lang="en-US" sz="2400" dirty="0" err="1" smtClean="0"/>
              <a:t>lainnya</a:t>
            </a:r>
            <a:r>
              <a:rPr lang="en-US" sz="2400" dirty="0" smtClean="0"/>
              <a:t> </a:t>
            </a:r>
            <a:r>
              <a:rPr lang="en-US" sz="2400" dirty="0" err="1" smtClean="0"/>
              <a:t>memberikan</a:t>
            </a:r>
            <a:r>
              <a:rPr lang="en-US" sz="2400" dirty="0" smtClean="0"/>
              <a:t> </a:t>
            </a:r>
            <a:r>
              <a:rPr lang="en-US" sz="2400" dirty="0" err="1" smtClean="0"/>
              <a:t>kontribusi</a:t>
            </a:r>
            <a:r>
              <a:rPr lang="en-US" sz="2400" dirty="0" smtClean="0"/>
              <a:t> 45.000-90.000 </a:t>
            </a:r>
            <a:r>
              <a:rPr lang="en-US" sz="2400" dirty="0" err="1" smtClean="0"/>
              <a:t>kematian</a:t>
            </a:r>
            <a:r>
              <a:rPr lang="en-US" sz="2400" dirty="0" smtClean="0"/>
              <a:t>. </a:t>
            </a:r>
          </a:p>
          <a:p>
            <a:r>
              <a:rPr lang="en-US" sz="2400" dirty="0" err="1" smtClean="0"/>
              <a:t>faktor</a:t>
            </a:r>
            <a:r>
              <a:rPr lang="en-US" sz="2400" dirty="0" smtClean="0"/>
              <a:t> </a:t>
            </a:r>
            <a:r>
              <a:rPr lang="en-US" sz="2400" dirty="0" err="1" smtClean="0"/>
              <a:t>lingkungan</a:t>
            </a:r>
            <a:r>
              <a:rPr lang="en-US" sz="2400" dirty="0" smtClean="0"/>
              <a:t>, </a:t>
            </a:r>
            <a:r>
              <a:rPr lang="en-US" sz="2400" dirty="0" err="1" smtClean="0"/>
              <a:t>sekitar</a:t>
            </a:r>
            <a:r>
              <a:rPr lang="en-US" sz="2400" dirty="0" smtClean="0"/>
              <a:t> 40-60% </a:t>
            </a:r>
            <a:r>
              <a:rPr lang="en-US" sz="2400" dirty="0" err="1" smtClean="0"/>
              <a:t>berhubungan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faktor</a:t>
            </a:r>
            <a:r>
              <a:rPr lang="en-US" sz="2400" dirty="0" smtClean="0"/>
              <a:t> </a:t>
            </a:r>
            <a:r>
              <a:rPr lang="en-US" sz="2400" dirty="0" err="1" smtClean="0"/>
              <a:t>gizi</a:t>
            </a:r>
            <a:r>
              <a:rPr lang="en-US" sz="2400" dirty="0" smtClean="0"/>
              <a:t>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ETIOLOGI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b="1" dirty="0" err="1" smtClean="0"/>
              <a:t>Lingkungan</a:t>
            </a:r>
            <a:r>
              <a:rPr lang="en-US" sz="2400" dirty="0" smtClean="0"/>
              <a:t> ; </a:t>
            </a:r>
            <a:r>
              <a:rPr lang="en-US" sz="2400" dirty="0" err="1" smtClean="0"/>
              <a:t>bahan</a:t>
            </a:r>
            <a:r>
              <a:rPr lang="en-US" sz="2400" dirty="0" smtClean="0"/>
              <a:t> </a:t>
            </a:r>
            <a:r>
              <a:rPr lang="en-US" sz="2400" dirty="0" err="1" smtClean="0"/>
              <a:t>kimia</a:t>
            </a:r>
            <a:r>
              <a:rPr lang="en-US" sz="2400" dirty="0" smtClean="0"/>
              <a:t>, </a:t>
            </a:r>
            <a:r>
              <a:rPr lang="en-US" sz="2400" dirty="0" err="1" smtClean="0"/>
              <a:t>polusi</a:t>
            </a:r>
            <a:r>
              <a:rPr lang="en-US" sz="2400" dirty="0" smtClean="0"/>
              <a:t> </a:t>
            </a:r>
            <a:r>
              <a:rPr lang="en-US" sz="2400" dirty="0" err="1" smtClean="0"/>
              <a:t>udara</a:t>
            </a:r>
            <a:r>
              <a:rPr lang="en-US" sz="2400" dirty="0" smtClean="0"/>
              <a:t>, </a:t>
            </a:r>
            <a:r>
              <a:rPr lang="en-US" sz="2400" dirty="0" err="1" smtClean="0"/>
              <a:t>rokok</a:t>
            </a:r>
            <a:r>
              <a:rPr lang="en-US" sz="2400" dirty="0" smtClean="0"/>
              <a:t>, </a:t>
            </a:r>
            <a:r>
              <a:rPr lang="en-US" sz="2400" dirty="0" err="1" smtClean="0"/>
              <a:t>sinar</a:t>
            </a:r>
            <a:r>
              <a:rPr lang="en-US" sz="2400" dirty="0" smtClean="0"/>
              <a:t> </a:t>
            </a:r>
            <a:r>
              <a:rPr lang="en-US" sz="2400" dirty="0" err="1" smtClean="0"/>
              <a:t>uv</a:t>
            </a:r>
            <a:r>
              <a:rPr lang="en-US" sz="2400" dirty="0" smtClean="0"/>
              <a:t> </a:t>
            </a:r>
            <a:r>
              <a:rPr lang="en-US" sz="2400" dirty="0" err="1" smtClean="0"/>
              <a:t>berlebihan</a:t>
            </a:r>
            <a:endParaRPr lang="en-US" sz="2400" dirty="0" smtClean="0"/>
          </a:p>
          <a:p>
            <a:pPr>
              <a:buNone/>
            </a:pPr>
            <a:r>
              <a:rPr lang="en-US" sz="2400" b="1" dirty="0" err="1" smtClean="0"/>
              <a:t>Makanan</a:t>
            </a:r>
            <a:r>
              <a:rPr lang="en-US" sz="2400" b="1" dirty="0" smtClean="0"/>
              <a:t> :</a:t>
            </a:r>
          </a:p>
          <a:p>
            <a:pPr>
              <a:buNone/>
            </a:pPr>
            <a:r>
              <a:rPr lang="en-US" sz="2400" dirty="0" smtClean="0"/>
              <a:t>-  </a:t>
            </a:r>
            <a:r>
              <a:rPr lang="en-US" sz="2400" dirty="0" err="1" smtClean="0"/>
              <a:t>Daging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mengandung</a:t>
            </a:r>
            <a:r>
              <a:rPr lang="en-US" sz="2400" dirty="0" smtClean="0"/>
              <a:t> </a:t>
            </a:r>
            <a:r>
              <a:rPr lang="en-US" sz="2400" dirty="0" err="1" smtClean="0"/>
              <a:t>hormon</a:t>
            </a:r>
            <a:r>
              <a:rPr lang="en-US" sz="2400" dirty="0" smtClean="0"/>
              <a:t> sex </a:t>
            </a:r>
            <a:r>
              <a:rPr lang="en-US" sz="2400" dirty="0" err="1" smtClean="0"/>
              <a:t>buatan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-  </a:t>
            </a:r>
            <a:r>
              <a:rPr lang="en-US" sz="2400" dirty="0" err="1" smtClean="0"/>
              <a:t>Bahan</a:t>
            </a:r>
            <a:r>
              <a:rPr lang="en-US" sz="2400" dirty="0" smtClean="0"/>
              <a:t> </a:t>
            </a:r>
            <a:r>
              <a:rPr lang="en-US" sz="2400" dirty="0" err="1" smtClean="0"/>
              <a:t>pemanis</a:t>
            </a:r>
            <a:r>
              <a:rPr lang="en-US" sz="2400" dirty="0" smtClean="0"/>
              <a:t> </a:t>
            </a:r>
            <a:r>
              <a:rPr lang="en-US" sz="2400" dirty="0" err="1" smtClean="0"/>
              <a:t>buatan</a:t>
            </a: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sz="2400" dirty="0" smtClean="0"/>
              <a:t>-  </a:t>
            </a:r>
            <a:r>
              <a:rPr lang="en-US" sz="2400" dirty="0" err="1" smtClean="0"/>
              <a:t>Nitrosamin</a:t>
            </a:r>
            <a:r>
              <a:rPr lang="en-US" sz="2400" dirty="0" smtClean="0"/>
              <a:t> </a:t>
            </a:r>
            <a:r>
              <a:rPr lang="en-US" sz="2400" dirty="0" err="1" smtClean="0"/>
              <a:t>bahan</a:t>
            </a:r>
            <a:r>
              <a:rPr lang="en-US" sz="2400" dirty="0" smtClean="0"/>
              <a:t> </a:t>
            </a:r>
            <a:r>
              <a:rPr lang="en-US" sz="2400" dirty="0" err="1" smtClean="0"/>
              <a:t>pengawet</a:t>
            </a:r>
            <a:r>
              <a:rPr lang="en-US" sz="2400" dirty="0" smtClean="0"/>
              <a:t> </a:t>
            </a:r>
            <a:r>
              <a:rPr lang="en-US" sz="2400" dirty="0" err="1" smtClean="0"/>
              <a:t>buatan,pewarna</a:t>
            </a:r>
            <a:r>
              <a:rPr lang="en-US" sz="2400" dirty="0" smtClean="0"/>
              <a:t> </a:t>
            </a:r>
            <a:r>
              <a:rPr lang="en-US" sz="2400" dirty="0" err="1" smtClean="0"/>
              <a:t>buatan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-  </a:t>
            </a:r>
            <a:r>
              <a:rPr lang="en-US" sz="2400" dirty="0" err="1" smtClean="0"/>
              <a:t>Zat</a:t>
            </a:r>
            <a:r>
              <a:rPr lang="en-US" sz="2400" dirty="0" smtClean="0"/>
              <a:t> </a:t>
            </a:r>
            <a:r>
              <a:rPr lang="en-US" sz="2400" dirty="0" err="1" smtClean="0"/>
              <a:t>pewarna</a:t>
            </a:r>
            <a:r>
              <a:rPr lang="en-US" sz="2400" dirty="0" smtClean="0"/>
              <a:t> yang </a:t>
            </a:r>
            <a:r>
              <a:rPr lang="en-US" sz="2400" dirty="0" err="1" smtClean="0"/>
              <a:t>ada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makanan</a:t>
            </a:r>
            <a:r>
              <a:rPr lang="en-US" sz="2400" dirty="0" smtClean="0"/>
              <a:t>, </a:t>
            </a:r>
            <a:r>
              <a:rPr lang="en-US" sz="2400" dirty="0" err="1" smtClean="0"/>
              <a:t>minuman</a:t>
            </a:r>
            <a:r>
              <a:rPr lang="en-US" sz="2400" dirty="0" smtClean="0"/>
              <a:t>, </a:t>
            </a:r>
            <a:r>
              <a:rPr lang="en-US" sz="2400" dirty="0" err="1" smtClean="0"/>
              <a:t>kosmetik,maupun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</a:t>
            </a:r>
            <a:r>
              <a:rPr lang="en-US" sz="2400" dirty="0" err="1" smtClean="0"/>
              <a:t>obatan</a:t>
            </a:r>
            <a:r>
              <a:rPr lang="en-US" sz="2400" dirty="0" smtClean="0"/>
              <a:t>.</a:t>
            </a:r>
          </a:p>
          <a:p>
            <a:pPr>
              <a:buFontTx/>
              <a:buChar char="-"/>
            </a:pPr>
            <a:r>
              <a:rPr lang="en-US" sz="2400" dirty="0" err="1" smtClean="0"/>
              <a:t>Zat</a:t>
            </a:r>
            <a:r>
              <a:rPr lang="en-US" sz="2400" dirty="0" smtClean="0"/>
              <a:t> </a:t>
            </a:r>
            <a:r>
              <a:rPr lang="en-US" sz="2400" dirty="0" err="1" smtClean="0"/>
              <a:t>radioaktif</a:t>
            </a:r>
            <a:r>
              <a:rPr lang="en-US" sz="2400" dirty="0" smtClean="0"/>
              <a:t> </a:t>
            </a:r>
            <a:r>
              <a:rPr lang="en-US" sz="2400" dirty="0" err="1" smtClean="0"/>
              <a:t>masuk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tubuh</a:t>
            </a:r>
            <a:r>
              <a:rPr lang="en-US" sz="2400" dirty="0" smtClean="0"/>
              <a:t> </a:t>
            </a:r>
            <a:r>
              <a:rPr lang="en-US" sz="2400" dirty="0" err="1" smtClean="0"/>
              <a:t>manusia</a:t>
            </a:r>
            <a:r>
              <a:rPr lang="en-US" sz="2400" dirty="0" smtClean="0"/>
              <a:t> </a:t>
            </a:r>
            <a:r>
              <a:rPr lang="en-US" sz="2400" dirty="0" err="1" smtClean="0"/>
              <a:t>melalui</a:t>
            </a:r>
            <a:r>
              <a:rPr lang="en-US" sz="2400" dirty="0" smtClean="0"/>
              <a:t> </a:t>
            </a:r>
            <a:r>
              <a:rPr lang="en-US" sz="2400" dirty="0" err="1" smtClean="0"/>
              <a:t>makanan</a:t>
            </a:r>
            <a:r>
              <a:rPr lang="en-US" sz="2400" dirty="0" smtClean="0"/>
              <a:t>, </a:t>
            </a:r>
            <a:r>
              <a:rPr lang="en-US" sz="2400" dirty="0" err="1" smtClean="0"/>
              <a:t>khususnya</a:t>
            </a:r>
            <a:r>
              <a:rPr lang="en-US" sz="2400" dirty="0" smtClean="0"/>
              <a:t> </a:t>
            </a:r>
            <a:r>
              <a:rPr lang="en-US" sz="2400" dirty="0" err="1" smtClean="0"/>
              <a:t>susu</a:t>
            </a:r>
            <a:r>
              <a:rPr lang="en-US" sz="2400" dirty="0" smtClean="0"/>
              <a:t>.</a:t>
            </a:r>
          </a:p>
          <a:p>
            <a:pPr>
              <a:buNone/>
            </a:pPr>
            <a:r>
              <a:rPr lang="en-US" sz="2400" b="1" dirty="0" err="1" smtClean="0"/>
              <a:t>Biologis</a:t>
            </a:r>
            <a:r>
              <a:rPr lang="en-US" sz="2400" b="1" dirty="0" smtClean="0"/>
              <a:t>  : </a:t>
            </a:r>
            <a:r>
              <a:rPr lang="en-US" sz="2400" dirty="0" smtClean="0"/>
              <a:t>HIV, </a:t>
            </a:r>
            <a:r>
              <a:rPr lang="en-US" sz="2400" dirty="0" err="1" smtClean="0"/>
              <a:t>hormon</a:t>
            </a:r>
            <a:r>
              <a:rPr lang="en-US" sz="2400" dirty="0" smtClean="0"/>
              <a:t>, </a:t>
            </a:r>
            <a:r>
              <a:rPr lang="en-US" sz="2400" dirty="0" err="1" smtClean="0"/>
              <a:t>keturunan</a:t>
            </a:r>
            <a:r>
              <a:rPr lang="en-US" sz="2400" dirty="0" smtClean="0"/>
              <a:t> (5%)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Lingkungan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524000"/>
            <a:ext cx="5513294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Kanker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pertumbuhan</a:t>
            </a:r>
            <a:r>
              <a:rPr lang="en-US" dirty="0" smtClean="0"/>
              <a:t> </a:t>
            </a:r>
            <a:r>
              <a:rPr lang="en-US" dirty="0" err="1" smtClean="0"/>
              <a:t>sel-sel</a:t>
            </a:r>
            <a:r>
              <a:rPr lang="en-US" dirty="0" smtClean="0"/>
              <a:t> </a:t>
            </a:r>
            <a:r>
              <a:rPr lang="en-US" dirty="0" err="1" smtClean="0"/>
              <a:t>jaringan</a:t>
            </a:r>
            <a:r>
              <a:rPr lang="en-US" dirty="0" smtClean="0"/>
              <a:t> </a:t>
            </a:r>
            <a:r>
              <a:rPr lang="en-US" dirty="0" err="1" smtClean="0"/>
              <a:t>tubuh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normal,  </a:t>
            </a:r>
            <a:r>
              <a:rPr lang="en-US" dirty="0" err="1" smtClean="0"/>
              <a:t>berkembang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cepat</a:t>
            </a:r>
            <a:r>
              <a:rPr lang="en-US" dirty="0" smtClean="0"/>
              <a:t>,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terkendali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terus</a:t>
            </a:r>
            <a:r>
              <a:rPr lang="en-US" dirty="0" smtClean="0"/>
              <a:t> </a:t>
            </a:r>
            <a:r>
              <a:rPr lang="en-US" dirty="0" err="1" smtClean="0"/>
              <a:t>membelah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, invasive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terus</a:t>
            </a:r>
            <a:r>
              <a:rPr lang="en-US" dirty="0" smtClean="0"/>
              <a:t> </a:t>
            </a:r>
            <a:r>
              <a:rPr lang="en-US" dirty="0" err="1" smtClean="0"/>
              <a:t>menyebar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jaringan</a:t>
            </a:r>
            <a:r>
              <a:rPr lang="en-US" dirty="0" smtClean="0"/>
              <a:t> </a:t>
            </a:r>
            <a:r>
              <a:rPr lang="en-US" dirty="0" err="1" smtClean="0"/>
              <a:t>ikat</a:t>
            </a:r>
            <a:r>
              <a:rPr lang="en-US" dirty="0" smtClean="0"/>
              <a:t>, </a:t>
            </a:r>
            <a:r>
              <a:rPr lang="en-US" dirty="0" err="1" smtClean="0"/>
              <a:t>darah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organ-organ </a:t>
            </a:r>
            <a:r>
              <a:rPr lang="en-US" dirty="0" err="1" smtClean="0"/>
              <a:t>penting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FFFF00"/>
                </a:solidFill>
              </a:rPr>
              <a:t>Radikal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Bebas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990600"/>
            <a:ext cx="7593013" cy="3352800"/>
          </a:xfrm>
        </p:spPr>
        <p:txBody>
          <a:bodyPr/>
          <a:lstStyle/>
          <a:p>
            <a:pPr>
              <a:buFontTx/>
              <a:buNone/>
            </a:pPr>
            <a:endParaRPr lang="en-US" sz="3600" dirty="0" smtClean="0"/>
          </a:p>
          <a:p>
            <a:r>
              <a:rPr lang="en-US" sz="3200" dirty="0" err="1" smtClean="0"/>
              <a:t>Molekul</a:t>
            </a:r>
            <a:r>
              <a:rPr lang="en-US" sz="3200" dirty="0" smtClean="0"/>
              <a:t> yang </a:t>
            </a:r>
            <a:r>
              <a:rPr lang="en-US" sz="3200" dirty="0" err="1" smtClean="0"/>
              <a:t>sangat</a:t>
            </a:r>
            <a:r>
              <a:rPr lang="en-US" sz="3200" dirty="0" smtClean="0"/>
              <a:t> </a:t>
            </a:r>
            <a:r>
              <a:rPr lang="en-US" sz="3200" dirty="0" err="1" smtClean="0"/>
              <a:t>tidak</a:t>
            </a:r>
            <a:r>
              <a:rPr lang="en-US" sz="3200" dirty="0" smtClean="0"/>
              <a:t> </a:t>
            </a:r>
            <a:r>
              <a:rPr lang="en-US" sz="3200" dirty="0" err="1" smtClean="0"/>
              <a:t>stabil</a:t>
            </a:r>
            <a:r>
              <a:rPr lang="en-US" sz="3200" dirty="0" smtClean="0"/>
              <a:t> </a:t>
            </a:r>
            <a:r>
              <a:rPr lang="en-US" sz="3200" dirty="0" err="1" smtClean="0"/>
              <a:t>karena</a:t>
            </a:r>
            <a:r>
              <a:rPr lang="en-US" sz="3200" dirty="0" smtClean="0"/>
              <a:t> </a:t>
            </a:r>
            <a:r>
              <a:rPr lang="en-US" sz="3200" dirty="0" err="1" smtClean="0"/>
              <a:t>memiliki</a:t>
            </a:r>
            <a:r>
              <a:rPr lang="en-US" sz="3200" dirty="0" smtClean="0"/>
              <a:t> </a:t>
            </a:r>
            <a:r>
              <a:rPr lang="en-US" sz="3200" dirty="0" err="1" smtClean="0"/>
              <a:t>satu</a:t>
            </a:r>
            <a:r>
              <a:rPr lang="en-US" sz="3200" dirty="0" smtClean="0"/>
              <a:t> </a:t>
            </a:r>
            <a:r>
              <a:rPr lang="en-US" sz="3200" dirty="0" err="1" smtClean="0"/>
              <a:t>elektron</a:t>
            </a:r>
            <a:r>
              <a:rPr lang="en-US" sz="3200" dirty="0" smtClean="0"/>
              <a:t>/ </a:t>
            </a:r>
            <a:r>
              <a:rPr lang="en-US" sz="3200" dirty="0" err="1" smtClean="0"/>
              <a:t>lebih</a:t>
            </a:r>
            <a:r>
              <a:rPr lang="en-US" sz="3200" dirty="0" smtClean="0"/>
              <a:t> yang </a:t>
            </a:r>
            <a:r>
              <a:rPr lang="en-US" sz="3200" dirty="0" err="1" smtClean="0"/>
              <a:t>tidak</a:t>
            </a:r>
            <a:r>
              <a:rPr lang="en-US" sz="3200" dirty="0" smtClean="0"/>
              <a:t> </a:t>
            </a:r>
            <a:r>
              <a:rPr lang="en-US" sz="3200" dirty="0" err="1" smtClean="0"/>
              <a:t>berpasangan</a:t>
            </a:r>
            <a:r>
              <a:rPr lang="en-US" sz="3200" dirty="0" smtClean="0"/>
              <a:t> </a:t>
            </a:r>
            <a:r>
              <a:rPr lang="en-US" sz="3200" dirty="0" err="1" smtClean="0"/>
              <a:t>sehingga</a:t>
            </a:r>
            <a:r>
              <a:rPr lang="en-US" sz="3200" dirty="0" smtClean="0"/>
              <a:t> </a:t>
            </a:r>
            <a:r>
              <a:rPr lang="en-US" sz="3200" dirty="0" err="1" smtClean="0"/>
              <a:t>merusak</a:t>
            </a:r>
            <a:r>
              <a:rPr lang="en-US" sz="3200" dirty="0" smtClean="0"/>
              <a:t> </a:t>
            </a:r>
            <a:r>
              <a:rPr lang="en-US" sz="3200" dirty="0" err="1" smtClean="0"/>
              <a:t>sel</a:t>
            </a:r>
            <a:r>
              <a:rPr lang="en-US" sz="3200" dirty="0" smtClean="0"/>
              <a:t> </a:t>
            </a:r>
            <a:r>
              <a:rPr lang="en-US" sz="3200" dirty="0" err="1" smtClean="0"/>
              <a:t>tubuh</a:t>
            </a:r>
            <a:r>
              <a:rPr lang="en-US" sz="3200" dirty="0" smtClean="0"/>
              <a:t> </a:t>
            </a:r>
            <a:r>
              <a:rPr lang="en-US" sz="3200" dirty="0" err="1" smtClean="0"/>
              <a:t>dan</a:t>
            </a:r>
            <a:r>
              <a:rPr lang="en-US" sz="3200" dirty="0" smtClean="0"/>
              <a:t> </a:t>
            </a:r>
            <a:r>
              <a:rPr lang="en-US" sz="3200" dirty="0" err="1" smtClean="0"/>
              <a:t>merubah</a:t>
            </a:r>
            <a:r>
              <a:rPr lang="en-US" sz="3200" dirty="0" smtClean="0"/>
              <a:t> DNA, </a:t>
            </a:r>
            <a:r>
              <a:rPr lang="en-US" sz="3200" dirty="0" err="1" smtClean="0"/>
              <a:t>serta</a:t>
            </a:r>
            <a:r>
              <a:rPr lang="en-US" sz="3200" dirty="0" smtClean="0"/>
              <a:t> </a:t>
            </a:r>
            <a:r>
              <a:rPr lang="en-US" sz="3200" dirty="0" err="1" smtClean="0"/>
              <a:t>zat</a:t>
            </a:r>
            <a:r>
              <a:rPr lang="en-US" sz="3200" dirty="0" smtClean="0"/>
              <a:t> </a:t>
            </a:r>
            <a:r>
              <a:rPr lang="en-US" sz="3200" dirty="0" err="1" smtClean="0"/>
              <a:t>kimia</a:t>
            </a:r>
            <a:r>
              <a:rPr lang="en-US" sz="3200" dirty="0" smtClean="0"/>
              <a:t> </a:t>
            </a:r>
            <a:r>
              <a:rPr lang="en-US" sz="3200" dirty="0" err="1" smtClean="0"/>
              <a:t>dlm</a:t>
            </a:r>
            <a:r>
              <a:rPr lang="en-US" sz="3200" dirty="0" smtClean="0"/>
              <a:t> </a:t>
            </a:r>
            <a:r>
              <a:rPr lang="en-US" sz="3200" dirty="0" err="1" smtClean="0"/>
              <a:t>tubuh</a:t>
            </a:r>
            <a:endParaRPr lang="en-US" sz="3200" dirty="0" smtClean="0"/>
          </a:p>
          <a:p>
            <a:endParaRPr lang="en-GB" sz="3600" dirty="0" smtClean="0"/>
          </a:p>
          <a:p>
            <a:endParaRPr lang="en-US" dirty="0" smtClean="0"/>
          </a:p>
        </p:txBody>
      </p:sp>
      <p:pic>
        <p:nvPicPr>
          <p:cNvPr id="13316" name="Picture 2" descr="Untitled-6 ba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4162425"/>
            <a:ext cx="37719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51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76400"/>
            <a:ext cx="8153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41288" y="1112838"/>
            <a:ext cx="8878887" cy="4703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53251" name="Picture 1" descr="Cell_membrane_detailed_diagram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5" y="1698625"/>
            <a:ext cx="8705850" cy="358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2" name="TextBox 19"/>
          <p:cNvSpPr txBox="1">
            <a:spLocks noChangeArrowheads="1"/>
          </p:cNvSpPr>
          <p:nvPr/>
        </p:nvSpPr>
        <p:spPr bwMode="auto">
          <a:xfrm>
            <a:off x="7758113" y="3171825"/>
            <a:ext cx="12620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Phospholipidbilayer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363538" y="1323975"/>
            <a:ext cx="8450262" cy="4303713"/>
            <a:chOff x="362860" y="1324096"/>
            <a:chExt cx="8450408" cy="4304357"/>
          </a:xfrm>
        </p:grpSpPr>
        <p:sp>
          <p:nvSpPr>
            <p:cNvPr id="53255" name="TextBox 2"/>
            <p:cNvSpPr txBox="1">
              <a:spLocks noChangeArrowheads="1"/>
            </p:cNvSpPr>
            <p:nvPr/>
          </p:nvSpPr>
          <p:spPr bwMode="auto">
            <a:xfrm>
              <a:off x="3856269" y="1324096"/>
              <a:ext cx="134536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Extracellular</a:t>
              </a:r>
            </a:p>
          </p:txBody>
        </p:sp>
        <p:sp>
          <p:nvSpPr>
            <p:cNvPr id="53256" name="TextBox 3"/>
            <p:cNvSpPr txBox="1">
              <a:spLocks noChangeArrowheads="1"/>
            </p:cNvSpPr>
            <p:nvPr/>
          </p:nvSpPr>
          <p:spPr bwMode="auto">
            <a:xfrm>
              <a:off x="3888843" y="5259121"/>
              <a:ext cx="12802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alibri" pitchFamily="34" charset="0"/>
                </a:rPr>
                <a:t>Cytoplasma</a:t>
              </a:r>
            </a:p>
          </p:txBody>
        </p:sp>
        <p:sp>
          <p:nvSpPr>
            <p:cNvPr id="53257" name="TextBox 5"/>
            <p:cNvSpPr txBox="1">
              <a:spLocks noChangeArrowheads="1"/>
            </p:cNvSpPr>
            <p:nvPr/>
          </p:nvSpPr>
          <p:spPr bwMode="auto">
            <a:xfrm>
              <a:off x="1568276" y="2024739"/>
              <a:ext cx="854051" cy="5232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Globular protein</a:t>
              </a:r>
            </a:p>
          </p:txBody>
        </p:sp>
        <p:sp>
          <p:nvSpPr>
            <p:cNvPr id="53258" name="TextBox 4"/>
            <p:cNvSpPr txBox="1">
              <a:spLocks noChangeArrowheads="1"/>
            </p:cNvSpPr>
            <p:nvPr/>
          </p:nvSpPr>
          <p:spPr bwMode="auto">
            <a:xfrm>
              <a:off x="446897" y="1566279"/>
              <a:ext cx="1547231" cy="5232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Protein channel</a:t>
              </a:r>
            </a:p>
            <a:p>
              <a:r>
                <a:rPr lang="en-US" sz="1400">
                  <a:latin typeface="Calibri" pitchFamily="34" charset="0"/>
                </a:rPr>
                <a:t>(transport protein)</a:t>
              </a:r>
            </a:p>
          </p:txBody>
        </p:sp>
        <p:sp>
          <p:nvSpPr>
            <p:cNvPr id="53259" name="TextBox 6"/>
            <p:cNvSpPr txBox="1">
              <a:spLocks noChangeArrowheads="1"/>
            </p:cNvSpPr>
            <p:nvPr/>
          </p:nvSpPr>
          <p:spPr bwMode="auto">
            <a:xfrm>
              <a:off x="362860" y="4099580"/>
              <a:ext cx="101125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Cholesterol</a:t>
              </a:r>
            </a:p>
          </p:txBody>
        </p:sp>
        <p:sp>
          <p:nvSpPr>
            <p:cNvPr id="53260" name="TextBox 7"/>
            <p:cNvSpPr txBox="1">
              <a:spLocks noChangeArrowheads="1"/>
            </p:cNvSpPr>
            <p:nvPr/>
          </p:nvSpPr>
          <p:spPr bwMode="auto">
            <a:xfrm>
              <a:off x="779586" y="4439107"/>
              <a:ext cx="89948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Glycolipid</a:t>
              </a:r>
            </a:p>
          </p:txBody>
        </p:sp>
        <p:sp>
          <p:nvSpPr>
            <p:cNvPr id="53261" name="TextBox 9"/>
            <p:cNvSpPr txBox="1">
              <a:spLocks noChangeArrowheads="1"/>
            </p:cNvSpPr>
            <p:nvPr/>
          </p:nvSpPr>
          <p:spPr bwMode="auto">
            <a:xfrm>
              <a:off x="1251262" y="4724074"/>
              <a:ext cx="150339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Peripheral protein </a:t>
              </a:r>
            </a:p>
          </p:txBody>
        </p:sp>
        <p:sp>
          <p:nvSpPr>
            <p:cNvPr id="53262" name="TextBox 10"/>
            <p:cNvSpPr txBox="1">
              <a:spLocks noChangeArrowheads="1"/>
            </p:cNvSpPr>
            <p:nvPr/>
          </p:nvSpPr>
          <p:spPr bwMode="auto">
            <a:xfrm>
              <a:off x="2828109" y="2024739"/>
              <a:ext cx="111899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Glycoprotein </a:t>
              </a:r>
            </a:p>
          </p:txBody>
        </p:sp>
        <p:sp>
          <p:nvSpPr>
            <p:cNvPr id="53263" name="TextBox 11"/>
            <p:cNvSpPr txBox="1">
              <a:spLocks noChangeArrowheads="1"/>
            </p:cNvSpPr>
            <p:nvPr/>
          </p:nvSpPr>
          <p:spPr bwMode="auto">
            <a:xfrm>
              <a:off x="2422327" y="4101297"/>
              <a:ext cx="160459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Integral protein</a:t>
              </a:r>
            </a:p>
            <a:p>
              <a:r>
                <a:rPr lang="en-US" sz="1400">
                  <a:latin typeface="Calibri" pitchFamily="34" charset="0"/>
                </a:rPr>
                <a:t>(Globular protein)</a:t>
              </a:r>
            </a:p>
          </p:txBody>
        </p:sp>
        <p:sp>
          <p:nvSpPr>
            <p:cNvPr id="53264" name="TextBox 12"/>
            <p:cNvSpPr txBox="1">
              <a:spLocks noChangeArrowheads="1"/>
            </p:cNvSpPr>
            <p:nvPr/>
          </p:nvSpPr>
          <p:spPr bwMode="auto">
            <a:xfrm>
              <a:off x="2765227" y="4735901"/>
              <a:ext cx="176372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Filaments of Cytoskeleton</a:t>
              </a:r>
            </a:p>
          </p:txBody>
        </p:sp>
        <p:sp>
          <p:nvSpPr>
            <p:cNvPr id="53265" name="TextBox 13"/>
            <p:cNvSpPr txBox="1">
              <a:spLocks noChangeArrowheads="1"/>
            </p:cNvSpPr>
            <p:nvPr/>
          </p:nvSpPr>
          <p:spPr bwMode="auto">
            <a:xfrm>
              <a:off x="4082266" y="4246549"/>
              <a:ext cx="160459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Surface protein</a:t>
              </a:r>
            </a:p>
          </p:txBody>
        </p:sp>
        <p:sp>
          <p:nvSpPr>
            <p:cNvPr id="53266" name="TextBox 14"/>
            <p:cNvSpPr txBox="1">
              <a:spLocks noChangeArrowheads="1"/>
            </p:cNvSpPr>
            <p:nvPr/>
          </p:nvSpPr>
          <p:spPr bwMode="auto">
            <a:xfrm>
              <a:off x="4696425" y="4599731"/>
              <a:ext cx="160459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400">
                  <a:latin typeface="Calibri" pitchFamily="34" charset="0"/>
                </a:rPr>
                <a:t>α helix protein</a:t>
              </a:r>
            </a:p>
            <a:p>
              <a:pPr algn="ctr"/>
              <a:r>
                <a:rPr lang="en-US" sz="1400">
                  <a:latin typeface="Calibri" pitchFamily="34" charset="0"/>
                </a:rPr>
                <a:t>(Integral protein)</a:t>
              </a:r>
            </a:p>
          </p:txBody>
        </p:sp>
        <p:sp>
          <p:nvSpPr>
            <p:cNvPr id="53267" name="TextBox 16"/>
            <p:cNvSpPr txBox="1">
              <a:spLocks noChangeArrowheads="1"/>
            </p:cNvSpPr>
            <p:nvPr/>
          </p:nvSpPr>
          <p:spPr bwMode="auto">
            <a:xfrm>
              <a:off x="6222626" y="4724074"/>
              <a:ext cx="160459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Hydrophobic tails</a:t>
              </a:r>
            </a:p>
          </p:txBody>
        </p:sp>
        <p:sp>
          <p:nvSpPr>
            <p:cNvPr id="53268" name="TextBox 17"/>
            <p:cNvSpPr txBox="1">
              <a:spLocks noChangeArrowheads="1"/>
            </p:cNvSpPr>
            <p:nvPr/>
          </p:nvSpPr>
          <p:spPr bwMode="auto">
            <a:xfrm>
              <a:off x="7208677" y="1842402"/>
              <a:ext cx="160459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Hydrophilic heads</a:t>
              </a:r>
            </a:p>
          </p:txBody>
        </p:sp>
        <p:sp>
          <p:nvSpPr>
            <p:cNvPr id="53269" name="TextBox 18"/>
            <p:cNvSpPr txBox="1">
              <a:spLocks noChangeArrowheads="1"/>
            </p:cNvSpPr>
            <p:nvPr/>
          </p:nvSpPr>
          <p:spPr bwMode="auto">
            <a:xfrm>
              <a:off x="6108499" y="1631910"/>
              <a:ext cx="160459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Carbohydrate</a:t>
              </a:r>
            </a:p>
          </p:txBody>
        </p:sp>
        <p:sp>
          <p:nvSpPr>
            <p:cNvPr id="53270" name="TextBox 20"/>
            <p:cNvSpPr txBox="1">
              <a:spLocks noChangeArrowheads="1"/>
            </p:cNvSpPr>
            <p:nvPr/>
          </p:nvSpPr>
          <p:spPr bwMode="auto">
            <a:xfrm>
              <a:off x="7208677" y="3888002"/>
              <a:ext cx="114704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Calibri" pitchFamily="34" charset="0"/>
                </a:rPr>
                <a:t>Phospholipid molecule</a:t>
              </a:r>
            </a:p>
          </p:txBody>
        </p:sp>
      </p:grpSp>
      <p:pic>
        <p:nvPicPr>
          <p:cNvPr id="53254" name="Picture 2" descr="C:\Documents\My Pictures\Biomol\image00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5562600"/>
            <a:ext cx="99060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-17">
  <a:themeElements>
    <a:clrScheme name="template 12">
      <a:dk1>
        <a:srgbClr val="4D4D4D"/>
      </a:dk1>
      <a:lt1>
        <a:srgbClr val="FFFFFF"/>
      </a:lt1>
      <a:dk2>
        <a:srgbClr val="000000"/>
      </a:dk2>
      <a:lt2>
        <a:srgbClr val="1B340F"/>
      </a:lt2>
      <a:accent1>
        <a:srgbClr val="EB5C23"/>
      </a:accent1>
      <a:accent2>
        <a:srgbClr val="659030"/>
      </a:accent2>
      <a:accent3>
        <a:srgbClr val="FFFFFF"/>
      </a:accent3>
      <a:accent4>
        <a:srgbClr val="404040"/>
      </a:accent4>
      <a:accent5>
        <a:srgbClr val="F3B5AC"/>
      </a:accent5>
      <a:accent6>
        <a:srgbClr val="5B822A"/>
      </a:accent6>
      <a:hlink>
        <a:srgbClr val="A9C027"/>
      </a:hlink>
      <a:folHlink>
        <a:srgbClr val="EAEAEA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000000"/>
        </a:dk2>
        <a:lt2>
          <a:srgbClr val="803F0C"/>
        </a:lt2>
        <a:accent1>
          <a:srgbClr val="88450E"/>
        </a:accent1>
        <a:accent2>
          <a:srgbClr val="C66514"/>
        </a:accent2>
        <a:accent3>
          <a:srgbClr val="FFFFFF"/>
        </a:accent3>
        <a:accent4>
          <a:srgbClr val="404040"/>
        </a:accent4>
        <a:accent5>
          <a:srgbClr val="C3B0AA"/>
        </a:accent5>
        <a:accent6>
          <a:srgbClr val="B35B11"/>
        </a:accent6>
        <a:hlink>
          <a:srgbClr val="FFBB0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000000"/>
        </a:dk2>
        <a:lt2>
          <a:srgbClr val="6E6048"/>
        </a:lt2>
        <a:accent1>
          <a:srgbClr val="B69E77"/>
        </a:accent1>
        <a:accent2>
          <a:srgbClr val="9E280E"/>
        </a:accent2>
        <a:accent3>
          <a:srgbClr val="FFFFFF"/>
        </a:accent3>
        <a:accent4>
          <a:srgbClr val="404040"/>
        </a:accent4>
        <a:accent5>
          <a:srgbClr val="D7CCBD"/>
        </a:accent5>
        <a:accent6>
          <a:srgbClr val="8F230C"/>
        </a:accent6>
        <a:hlink>
          <a:srgbClr val="E1C6A4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000000"/>
        </a:dk2>
        <a:lt2>
          <a:srgbClr val="532F3C"/>
        </a:lt2>
        <a:accent1>
          <a:srgbClr val="CDC09A"/>
        </a:accent1>
        <a:accent2>
          <a:srgbClr val="AC9F55"/>
        </a:accent2>
        <a:accent3>
          <a:srgbClr val="FFFFFF"/>
        </a:accent3>
        <a:accent4>
          <a:srgbClr val="404040"/>
        </a:accent4>
        <a:accent5>
          <a:srgbClr val="E3DCCA"/>
        </a:accent5>
        <a:accent6>
          <a:srgbClr val="9B904C"/>
        </a:accent6>
        <a:hlink>
          <a:srgbClr val="DBD3C7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000000"/>
        </a:dk2>
        <a:lt2>
          <a:srgbClr val="064300"/>
        </a:lt2>
        <a:accent1>
          <a:srgbClr val="AC927F"/>
        </a:accent1>
        <a:accent2>
          <a:srgbClr val="3AAE00"/>
        </a:accent2>
        <a:accent3>
          <a:srgbClr val="FFFFFF"/>
        </a:accent3>
        <a:accent4>
          <a:srgbClr val="404040"/>
        </a:accent4>
        <a:accent5>
          <a:srgbClr val="D2C7C0"/>
        </a:accent5>
        <a:accent6>
          <a:srgbClr val="349D00"/>
        </a:accent6>
        <a:hlink>
          <a:srgbClr val="D2B8A0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000000"/>
        </a:dk2>
        <a:lt2>
          <a:srgbClr val="033100"/>
        </a:lt2>
        <a:accent1>
          <a:srgbClr val="2F9400"/>
        </a:accent1>
        <a:accent2>
          <a:srgbClr val="6C838B"/>
        </a:accent2>
        <a:accent3>
          <a:srgbClr val="FFFFFF"/>
        </a:accent3>
        <a:accent4>
          <a:srgbClr val="404040"/>
        </a:accent4>
        <a:accent5>
          <a:srgbClr val="ADC8AA"/>
        </a:accent5>
        <a:accent6>
          <a:srgbClr val="61767D"/>
        </a:accent6>
        <a:hlink>
          <a:srgbClr val="996E68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000000"/>
        </a:dk2>
        <a:lt2>
          <a:srgbClr val="063B00"/>
        </a:lt2>
        <a:accent1>
          <a:srgbClr val="33A800"/>
        </a:accent1>
        <a:accent2>
          <a:srgbClr val="B26D33"/>
        </a:accent2>
        <a:accent3>
          <a:srgbClr val="FFFFFF"/>
        </a:accent3>
        <a:accent4>
          <a:srgbClr val="404040"/>
        </a:accent4>
        <a:accent5>
          <a:srgbClr val="ADD1AA"/>
        </a:accent5>
        <a:accent6>
          <a:srgbClr val="A1622D"/>
        </a:accent6>
        <a:hlink>
          <a:srgbClr val="CE7931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000000"/>
        </a:dk2>
        <a:lt2>
          <a:srgbClr val="224700"/>
        </a:lt2>
        <a:accent1>
          <a:srgbClr val="68A500"/>
        </a:accent1>
        <a:accent2>
          <a:srgbClr val="8CB400"/>
        </a:accent2>
        <a:accent3>
          <a:srgbClr val="FFFFFF"/>
        </a:accent3>
        <a:accent4>
          <a:srgbClr val="404040"/>
        </a:accent4>
        <a:accent5>
          <a:srgbClr val="B9CFAA"/>
        </a:accent5>
        <a:accent6>
          <a:srgbClr val="7EA300"/>
        </a:accent6>
        <a:hlink>
          <a:srgbClr val="DC888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000000"/>
        </a:dk2>
        <a:lt2>
          <a:srgbClr val="224700"/>
        </a:lt2>
        <a:accent1>
          <a:srgbClr val="68A500"/>
        </a:accent1>
        <a:accent2>
          <a:srgbClr val="8CB400"/>
        </a:accent2>
        <a:accent3>
          <a:srgbClr val="FFFFFF"/>
        </a:accent3>
        <a:accent4>
          <a:srgbClr val="404040"/>
        </a:accent4>
        <a:accent5>
          <a:srgbClr val="B9CFAA"/>
        </a:accent5>
        <a:accent6>
          <a:srgbClr val="7EA300"/>
        </a:accent6>
        <a:hlink>
          <a:srgbClr val="C0C425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000000"/>
        </a:dk2>
        <a:lt2>
          <a:srgbClr val="265400"/>
        </a:lt2>
        <a:accent1>
          <a:srgbClr val="37A091"/>
        </a:accent1>
        <a:accent2>
          <a:srgbClr val="CC8587"/>
        </a:accent2>
        <a:accent3>
          <a:srgbClr val="FFFFFF"/>
        </a:accent3>
        <a:accent4>
          <a:srgbClr val="404040"/>
        </a:accent4>
        <a:accent5>
          <a:srgbClr val="AECDC7"/>
        </a:accent5>
        <a:accent6>
          <a:srgbClr val="B9787A"/>
        </a:accent6>
        <a:hlink>
          <a:srgbClr val="FCE46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000000"/>
        </a:dk2>
        <a:lt2>
          <a:srgbClr val="213015"/>
        </a:lt2>
        <a:accent1>
          <a:srgbClr val="4B6E1E"/>
        </a:accent1>
        <a:accent2>
          <a:srgbClr val="D56200"/>
        </a:accent2>
        <a:accent3>
          <a:srgbClr val="FFFFFF"/>
        </a:accent3>
        <a:accent4>
          <a:srgbClr val="404040"/>
        </a:accent4>
        <a:accent5>
          <a:srgbClr val="B1BAAB"/>
        </a:accent5>
        <a:accent6>
          <a:srgbClr val="C15800"/>
        </a:accent6>
        <a:hlink>
          <a:srgbClr val="FACF0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000000"/>
        </a:dk2>
        <a:lt2>
          <a:srgbClr val="125900"/>
        </a:lt2>
        <a:accent1>
          <a:srgbClr val="5E6F2E"/>
        </a:accent1>
        <a:accent2>
          <a:srgbClr val="BE1A0D"/>
        </a:accent2>
        <a:accent3>
          <a:srgbClr val="FFFFFF"/>
        </a:accent3>
        <a:accent4>
          <a:srgbClr val="404040"/>
        </a:accent4>
        <a:accent5>
          <a:srgbClr val="B6BBAD"/>
        </a:accent5>
        <a:accent6>
          <a:srgbClr val="AC160B"/>
        </a:accent6>
        <a:hlink>
          <a:srgbClr val="E4AA5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2">
        <a:dk1>
          <a:srgbClr val="4D4D4D"/>
        </a:dk1>
        <a:lt1>
          <a:srgbClr val="FFFFFF"/>
        </a:lt1>
        <a:dk2>
          <a:srgbClr val="000000"/>
        </a:dk2>
        <a:lt2>
          <a:srgbClr val="1B340F"/>
        </a:lt2>
        <a:accent1>
          <a:srgbClr val="EB5C23"/>
        </a:accent1>
        <a:accent2>
          <a:srgbClr val="659030"/>
        </a:accent2>
        <a:accent3>
          <a:srgbClr val="FFFFFF"/>
        </a:accent3>
        <a:accent4>
          <a:srgbClr val="404040"/>
        </a:accent4>
        <a:accent5>
          <a:srgbClr val="F3B5AC"/>
        </a:accent5>
        <a:accent6>
          <a:srgbClr val="5B822A"/>
        </a:accent6>
        <a:hlink>
          <a:srgbClr val="A9C027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template-17</Template>
  <TotalTime>1202</TotalTime>
  <Words>641</Words>
  <Application>Microsoft Office PowerPoint</Application>
  <PresentationFormat>On-screen Show (4:3)</PresentationFormat>
  <Paragraphs>163</Paragraphs>
  <Slides>29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template-17</vt:lpstr>
      <vt:lpstr>Präsentation</vt:lpstr>
      <vt:lpstr>Nutrisi dan kanker</vt:lpstr>
      <vt:lpstr>Epidemiologi:   - penyebab kematian utama di negara berkembang - jumlah pasien kanker di Indonesia       mencapai 6% dari 200 juta  - di AS &gt; 450.000 orang meninggal/thn         karena penyakit kanker.</vt:lpstr>
      <vt:lpstr>Epidemiologi </vt:lpstr>
      <vt:lpstr>ETIOLOGI </vt:lpstr>
      <vt:lpstr>Lingkungan </vt:lpstr>
      <vt:lpstr>Kanker </vt:lpstr>
      <vt:lpstr>Radikal Bebas</vt:lpstr>
      <vt:lpstr>Slide 8</vt:lpstr>
      <vt:lpstr>Slide 9</vt:lpstr>
      <vt:lpstr>Lipid peroxidation</vt:lpstr>
      <vt:lpstr>DNA damage</vt:lpstr>
      <vt:lpstr>Radikal Bebas</vt:lpstr>
      <vt:lpstr>Radikal bebas</vt:lpstr>
      <vt:lpstr>Antioxidant</vt:lpstr>
      <vt:lpstr>Slide 15</vt:lpstr>
      <vt:lpstr>Slide 16</vt:lpstr>
      <vt:lpstr>Radikal Bebas dan Antioksidan</vt:lpstr>
      <vt:lpstr>Slide 18</vt:lpstr>
      <vt:lpstr>SUMBER TUMBUHAN</vt:lpstr>
      <vt:lpstr>Slide 20</vt:lpstr>
      <vt:lpstr>Slide 21</vt:lpstr>
      <vt:lpstr>Slide 22</vt:lpstr>
      <vt:lpstr>Sumber antioksidan : </vt:lpstr>
      <vt:lpstr>Slide 24</vt:lpstr>
      <vt:lpstr>Slide 25</vt:lpstr>
      <vt:lpstr>PENCEGAHAN </vt:lpstr>
      <vt:lpstr>Bagaimana menghindarinya??</vt:lpstr>
      <vt:lpstr>Slide 28</vt:lpstr>
      <vt:lpstr>Slide 29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Nutrition For the Elderly</dc:title>
  <dc:creator>Alicia Ramos</dc:creator>
  <cp:lastModifiedBy>lp</cp:lastModifiedBy>
  <cp:revision>196</cp:revision>
  <dcterms:created xsi:type="dcterms:W3CDTF">2008-10-19T19:18:35Z</dcterms:created>
  <dcterms:modified xsi:type="dcterms:W3CDTF">2012-07-26T07:36:03Z</dcterms:modified>
</cp:coreProperties>
</file>