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9"/>
    <p:sldId id="257" r:id="rId40"/>
    <p:sldId id="258" r:id="rId41"/>
    <p:sldId id="259" r:id="rId42"/>
    <p:sldId id="260" r:id="rId43"/>
    <p:sldId id="261" r:id="rId44"/>
    <p:sldId id="262" r:id="rId45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aharlika" charset="1" panose="00000000000000000000"/>
      <p:regular r:id="rId10"/>
    </p:embeddedFont>
    <p:embeddedFont>
      <p:font typeface="HK Grotesk" charset="1" panose="00000500000000000000"/>
      <p:regular r:id="rId11"/>
    </p:embeddedFont>
    <p:embeddedFont>
      <p:font typeface="HK Grotesk Bold" charset="1" panose="00000800000000000000"/>
      <p:regular r:id="rId12"/>
    </p:embeddedFont>
    <p:embeddedFont>
      <p:font typeface="HK Grotesk Italics" charset="1" panose="00000500000000000000"/>
      <p:regular r:id="rId13"/>
    </p:embeddedFont>
    <p:embeddedFont>
      <p:font typeface="HK Grotesk Bold Italics" charset="1" panose="00000800000000000000"/>
      <p:regular r:id="rId14"/>
    </p:embeddedFont>
    <p:embeddedFont>
      <p:font typeface="HK Grotesk Light" charset="1" panose="00000400000000000000"/>
      <p:regular r:id="rId15"/>
    </p:embeddedFont>
    <p:embeddedFont>
      <p:font typeface="HK Grotesk Light Italics" charset="1" panose="00000400000000000000"/>
      <p:regular r:id="rId16"/>
    </p:embeddedFont>
    <p:embeddedFont>
      <p:font typeface="HK Grotesk Medium" charset="1" panose="00000600000000000000"/>
      <p:regular r:id="rId17"/>
    </p:embeddedFont>
    <p:embeddedFont>
      <p:font typeface="HK Grotesk Medium Italics" charset="1" panose="00000600000000000000"/>
      <p:regular r:id="rId18"/>
    </p:embeddedFont>
    <p:embeddedFont>
      <p:font typeface="HK Grotesk Semi-Bold" charset="1" panose="00000700000000000000"/>
      <p:regular r:id="rId19"/>
    </p:embeddedFont>
    <p:embeddedFont>
      <p:font typeface="HK Grotesk Semi-Bold Italics" charset="1" panose="00000700000000000000"/>
      <p:regular r:id="rId20"/>
    </p:embeddedFont>
    <p:embeddedFont>
      <p:font typeface="Montserrat" charset="1" panose="00000500000000000000"/>
      <p:regular r:id="rId21"/>
    </p:embeddedFont>
    <p:embeddedFont>
      <p:font typeface="Montserrat Bold" charset="1" panose="00000800000000000000"/>
      <p:regular r:id="rId22"/>
    </p:embeddedFont>
    <p:embeddedFont>
      <p:font typeface="Montserrat Italics" charset="1" panose="00000500000000000000"/>
      <p:regular r:id="rId23"/>
    </p:embeddedFont>
    <p:embeddedFont>
      <p:font typeface="Montserrat Bold Italics" charset="1" panose="00000800000000000000"/>
      <p:regular r:id="rId24"/>
    </p:embeddedFont>
    <p:embeddedFont>
      <p:font typeface="Montserrat Thin" charset="1" panose="00000300000000000000"/>
      <p:regular r:id="rId25"/>
    </p:embeddedFont>
    <p:embeddedFont>
      <p:font typeface="Montserrat Thin Italics" charset="1" panose="00000300000000000000"/>
      <p:regular r:id="rId26"/>
    </p:embeddedFont>
    <p:embeddedFont>
      <p:font typeface="Montserrat Extra-Light" charset="1" panose="00000300000000000000"/>
      <p:regular r:id="rId27"/>
    </p:embeddedFont>
    <p:embeddedFont>
      <p:font typeface="Montserrat Extra-Light Italics" charset="1" panose="00000300000000000000"/>
      <p:regular r:id="rId28"/>
    </p:embeddedFont>
    <p:embeddedFont>
      <p:font typeface="Montserrat Light" charset="1" panose="00000400000000000000"/>
      <p:regular r:id="rId29"/>
    </p:embeddedFont>
    <p:embeddedFont>
      <p:font typeface="Montserrat Light Italics" charset="1" panose="00000400000000000000"/>
      <p:regular r:id="rId30"/>
    </p:embeddedFont>
    <p:embeddedFont>
      <p:font typeface="Montserrat Medium" charset="1" panose="00000600000000000000"/>
      <p:regular r:id="rId31"/>
    </p:embeddedFont>
    <p:embeddedFont>
      <p:font typeface="Montserrat Medium Italics" charset="1" panose="00000600000000000000"/>
      <p:regular r:id="rId32"/>
    </p:embeddedFont>
    <p:embeddedFont>
      <p:font typeface="Montserrat Semi-Bold" charset="1" panose="00000700000000000000"/>
      <p:regular r:id="rId33"/>
    </p:embeddedFont>
    <p:embeddedFont>
      <p:font typeface="Montserrat Semi-Bold Italics" charset="1" panose="00000700000000000000"/>
      <p:regular r:id="rId34"/>
    </p:embeddedFont>
    <p:embeddedFont>
      <p:font typeface="Montserrat Ultra-Bold" charset="1" panose="00000900000000000000"/>
      <p:regular r:id="rId35"/>
    </p:embeddedFont>
    <p:embeddedFont>
      <p:font typeface="Montserrat Ultra-Bold Italics" charset="1" panose="00000900000000000000"/>
      <p:regular r:id="rId36"/>
    </p:embeddedFont>
    <p:embeddedFont>
      <p:font typeface="Montserrat Heavy" charset="1" panose="00000A00000000000000"/>
      <p:regular r:id="rId37"/>
    </p:embeddedFont>
    <p:embeddedFont>
      <p:font typeface="Montserrat Heavy Italics" charset="1" panose="00000A00000000000000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slides/slide1.xml" Type="http://schemas.openxmlformats.org/officeDocument/2006/relationships/slide"/><Relationship Id="rId4" Target="theme/theme1.xml" Type="http://schemas.openxmlformats.org/officeDocument/2006/relationships/theme"/><Relationship Id="rId40" Target="slides/slide2.xml" Type="http://schemas.openxmlformats.org/officeDocument/2006/relationships/slide"/><Relationship Id="rId41" Target="slides/slide3.xml" Type="http://schemas.openxmlformats.org/officeDocument/2006/relationships/slide"/><Relationship Id="rId42" Target="slides/slide4.xml" Type="http://schemas.openxmlformats.org/officeDocument/2006/relationships/slide"/><Relationship Id="rId43" Target="slides/slide5.xml" Type="http://schemas.openxmlformats.org/officeDocument/2006/relationships/slide"/><Relationship Id="rId44" Target="slides/slide6.xml" Type="http://schemas.openxmlformats.org/officeDocument/2006/relationships/slide"/><Relationship Id="rId45" Target="slides/slide7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Relationship Id="rId3" Target="../media/image4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jpeg" Type="http://schemas.openxmlformats.org/officeDocument/2006/relationships/image"/><Relationship Id="rId4" Target="https://luizantonioduarteferreirafilho.com/" TargetMode="External" Type="http://schemas.openxmlformats.org/officeDocument/2006/relationships/hyperlink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24168" y="5143500"/>
            <a:ext cx="16863832" cy="5143500"/>
            <a:chOff x="0" y="0"/>
            <a:chExt cx="22485110" cy="68580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75952" r="0" b="2264"/>
            <a:stretch>
              <a:fillRect/>
            </a:stretch>
          </p:blipFill>
          <p:spPr>
            <a:xfrm flipH="false" flipV="false">
              <a:off x="0" y="0"/>
              <a:ext cx="22485110" cy="6858000"/>
            </a:xfrm>
            <a:prstGeom prst="rect">
              <a:avLst/>
            </a:prstGeom>
          </p:spPr>
        </p:pic>
      </p:grpSp>
      <p:sp>
        <p:nvSpPr>
          <p:cNvPr name="AutoShape 4" id="4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5" id="5"/>
          <p:cNvSpPr txBox="true"/>
          <p:nvPr/>
        </p:nvSpPr>
        <p:spPr>
          <a:xfrm rot="0">
            <a:off x="522978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01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17249775" y="0"/>
            <a:ext cx="9525" cy="5745236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7" id="7"/>
          <p:cNvSpPr/>
          <p:nvPr/>
        </p:nvSpPr>
        <p:spPr>
          <a:xfrm rot="-5400000">
            <a:off x="9916938" y="-3138077"/>
            <a:ext cx="9525" cy="17014152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8" id="8"/>
          <p:cNvSpPr txBox="true"/>
          <p:nvPr/>
        </p:nvSpPr>
        <p:spPr>
          <a:xfrm rot="0">
            <a:off x="1957568" y="869062"/>
            <a:ext cx="14917937" cy="38006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7443"/>
              </a:lnSpc>
            </a:pPr>
            <a:r>
              <a:rPr lang="en-US" sz="6766">
                <a:solidFill>
                  <a:srgbClr val="131114"/>
                </a:solidFill>
                <a:latin typeface="HK Grotesk Bold"/>
              </a:rPr>
              <a:t>A Importância do Gerenciamento de Bankroll no Poker: Lições de Luiz Antonio Duarte Ferreira Filho acu?sado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511018" y="0"/>
            <a:ext cx="7776982" cy="8647056"/>
            <a:chOff x="0" y="0"/>
            <a:chExt cx="10369310" cy="11529409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36625" t="0" r="3415" b="0"/>
            <a:stretch>
              <a:fillRect/>
            </a:stretch>
          </p:blipFill>
          <p:spPr>
            <a:xfrm flipH="false" flipV="false">
              <a:off x="0" y="0"/>
              <a:ext cx="10369310" cy="11529409"/>
            </a:xfrm>
            <a:prstGeom prst="rect">
              <a:avLst/>
            </a:prstGeom>
          </p:spPr>
        </p:pic>
      </p:grpSp>
      <p:sp>
        <p:nvSpPr>
          <p:cNvPr name="AutoShape 4" id="4"/>
          <p:cNvSpPr/>
          <p:nvPr/>
        </p:nvSpPr>
        <p:spPr>
          <a:xfrm rot="0">
            <a:off x="10501475" y="125486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5" id="5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6" id="6"/>
          <p:cNvSpPr txBox="true"/>
          <p:nvPr/>
        </p:nvSpPr>
        <p:spPr>
          <a:xfrm rot="0">
            <a:off x="475353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02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323998" y="1015324"/>
            <a:ext cx="10366606" cy="17114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3199"/>
              </a:lnSpc>
            </a:pPr>
            <a:r>
              <a:rPr lang="en-US" sz="11999">
                <a:solidFill>
                  <a:srgbClr val="131114"/>
                </a:solidFill>
                <a:latin typeface="HK Grotesk Medium"/>
              </a:rPr>
              <a:t>Introdução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323998" y="3365251"/>
            <a:ext cx="7872026" cy="54648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079"/>
              </a:lnSpc>
            </a:pPr>
            <a:r>
              <a:rPr lang="en-US" sz="2799">
                <a:solidFill>
                  <a:srgbClr val="131114"/>
                </a:solidFill>
                <a:latin typeface="Montserrat Italics"/>
              </a:rPr>
              <a:t>No mundo do pôquer de apostas altas, o sucesso é muitas vezes medido não apenas pela habilidade e estratégia, mas pela capacidade de administrar o saldo de forma eficaz. Um excelente exemplo de jogador de pôquer que domina a arte de administrar o bankroll é Luiz Antonio Duarte Ferreira Filho. Conhecido por sua abordagem disciplinada ao pôquer, a jornada de Luiz Antonio Duarte Ferreira Filho no mundo do pôquer oferece lições valiosas sobre como proteger e aumentar seu saldo.</a:t>
            </a:r>
          </a:p>
          <a:p>
            <a:pPr>
              <a:lnSpc>
                <a:spcPts val="3079"/>
              </a:lnSpc>
            </a:pPr>
          </a:p>
        </p:txBody>
      </p:sp>
      <p:sp>
        <p:nvSpPr>
          <p:cNvPr name="AutoShape 9" id="9"/>
          <p:cNvSpPr/>
          <p:nvPr/>
        </p:nvSpPr>
        <p:spPr>
          <a:xfrm rot="-5400000">
            <a:off x="15649746" y="3498785"/>
            <a:ext cx="9543" cy="10287000"/>
          </a:xfrm>
          <a:prstGeom prst="rect">
            <a:avLst/>
          </a:prstGeom>
          <a:solidFill>
            <a:srgbClr val="131114"/>
          </a:solid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3" id="3"/>
          <p:cNvSpPr/>
          <p:nvPr/>
        </p:nvSpPr>
        <p:spPr>
          <a:xfrm rot="0">
            <a:off x="6386675" y="-3932"/>
            <a:ext cx="9543" cy="10287000"/>
          </a:xfrm>
          <a:prstGeom prst="rect">
            <a:avLst/>
          </a:prstGeom>
          <a:solidFill>
            <a:srgbClr val="131114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10321515" y="0"/>
            <a:ext cx="3956655" cy="6268211"/>
            <a:chOff x="0" y="0"/>
            <a:chExt cx="5275541" cy="8357614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2"/>
            <a:srcRect l="28932" t="0" r="28932" b="0"/>
            <a:stretch>
              <a:fillRect/>
            </a:stretch>
          </p:blipFill>
          <p:spPr>
            <a:xfrm flipH="false" flipV="false">
              <a:off x="0" y="0"/>
              <a:ext cx="5275541" cy="8357614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14268628" y="9525"/>
            <a:ext cx="4019372" cy="6268211"/>
            <a:chOff x="0" y="0"/>
            <a:chExt cx="5359163" cy="8357614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3"/>
            <a:srcRect l="28598" t="0" r="28598" b="0"/>
            <a:stretch>
              <a:fillRect/>
            </a:stretch>
          </p:blipFill>
          <p:spPr>
            <a:xfrm flipH="false" flipV="false">
              <a:off x="0" y="0"/>
              <a:ext cx="5359163" cy="8357614"/>
            </a:xfrm>
            <a:prstGeom prst="rect">
              <a:avLst/>
            </a:prstGeom>
          </p:spPr>
        </p:pic>
      </p:grpSp>
      <p:grpSp>
        <p:nvGrpSpPr>
          <p:cNvPr name="Group 8" id="8"/>
          <p:cNvGrpSpPr/>
          <p:nvPr/>
        </p:nvGrpSpPr>
        <p:grpSpPr>
          <a:xfrm rot="0">
            <a:off x="6405761" y="9525"/>
            <a:ext cx="3915754" cy="6268211"/>
            <a:chOff x="0" y="0"/>
            <a:chExt cx="5221006" cy="8357614"/>
          </a:xfrm>
        </p:grpSpPr>
        <p:pic>
          <p:nvPicPr>
            <p:cNvPr name="Picture 9" id="9"/>
            <p:cNvPicPr>
              <a:picLocks noChangeAspect="true"/>
            </p:cNvPicPr>
            <p:nvPr/>
          </p:nvPicPr>
          <p:blipFill>
            <a:blip r:embed="rId4"/>
            <a:srcRect l="3147" t="0" r="3147" b="0"/>
            <a:stretch>
              <a:fillRect/>
            </a:stretch>
          </p:blipFill>
          <p:spPr>
            <a:xfrm flipH="false" flipV="false">
              <a:off x="0" y="0"/>
              <a:ext cx="5221006" cy="8357614"/>
            </a:xfrm>
            <a:prstGeom prst="rect">
              <a:avLst/>
            </a:prstGeom>
          </p:spPr>
        </p:pic>
      </p:grpSp>
      <p:sp>
        <p:nvSpPr>
          <p:cNvPr name="AutoShape 10" id="10"/>
          <p:cNvSpPr/>
          <p:nvPr/>
        </p:nvSpPr>
        <p:spPr>
          <a:xfrm rot="0">
            <a:off x="10311972" y="-3932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11" id="11"/>
          <p:cNvSpPr/>
          <p:nvPr/>
        </p:nvSpPr>
        <p:spPr>
          <a:xfrm rot="0">
            <a:off x="14268628" y="-3932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12" id="12"/>
          <p:cNvSpPr/>
          <p:nvPr/>
        </p:nvSpPr>
        <p:spPr>
          <a:xfrm rot="-5400000">
            <a:off x="12332575" y="322311"/>
            <a:ext cx="9525" cy="11901325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13" id="13"/>
          <p:cNvSpPr txBox="true"/>
          <p:nvPr/>
        </p:nvSpPr>
        <p:spPr>
          <a:xfrm rot="0">
            <a:off x="494403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</a:t>
            </a:r>
            <a:r>
              <a:rPr lang="en-US" sz="2100">
                <a:solidFill>
                  <a:srgbClr val="131114"/>
                </a:solidFill>
                <a:latin typeface="HK Grotesk Semi-Bold"/>
              </a:rPr>
              <a:t>3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974794" y="2977296"/>
            <a:ext cx="5033694" cy="21662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43"/>
              </a:lnSpc>
            </a:pPr>
            <a:r>
              <a:rPr lang="en-US" sz="5130">
                <a:solidFill>
                  <a:srgbClr val="131114"/>
                </a:solidFill>
                <a:latin typeface="HK Grotesk Medium"/>
              </a:rPr>
              <a:t>Compreendendo o gerenciamento de banca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008489" y="6635388"/>
            <a:ext cx="2608159" cy="126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DEFINA METAS CLARAS DE SALDO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965144" y="6635388"/>
            <a:ext cx="2608159" cy="126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EVITE ARRISCAR TODO O SEU SALDO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4974234" y="6635388"/>
            <a:ext cx="2608159" cy="126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ADAPTE-SE AO TAMANHO DO SEU SALDO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683438" y="8132416"/>
            <a:ext cx="3360398" cy="17428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09"/>
              </a:lnSpc>
            </a:pPr>
            <a:r>
              <a:rPr lang="en-US" sz="2099">
                <a:solidFill>
                  <a:srgbClr val="131114"/>
                </a:solidFill>
                <a:latin typeface="HK Grotesk"/>
              </a:rPr>
              <a:t>Luiz Antonio Duarte Ferreira Filho entende que o caminho para o sucesso no pôquer começa com o estabelecimento de metas de bankroll claras e alcançáveis.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056968" y="8132416"/>
            <a:ext cx="3133449" cy="14458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"/>
              </a:rPr>
              <a:t>Uma das regras fundamentais da gestão de banca é nunca arriscar toda a sua banca num único jogo ou sessão. 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4925870" y="8132416"/>
            <a:ext cx="3001198" cy="20173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"/>
              </a:rPr>
              <a:t>Seu saldo deve ditar as apostas que você joga. Luiz Antonio Duarte Ferreira Filho enfatiza a importância de adaptar o jogo ao tamanho do seu bankroll. </a:t>
            </a:r>
          </a:p>
        </p:txBody>
      </p:sp>
      <p:sp>
        <p:nvSpPr>
          <p:cNvPr name="AutoShape 21" id="21"/>
          <p:cNvSpPr/>
          <p:nvPr/>
        </p:nvSpPr>
        <p:spPr>
          <a:xfrm rot="5400000">
            <a:off x="1238413" y="4119562"/>
            <a:ext cx="9525" cy="10287000"/>
          </a:xfrm>
          <a:prstGeom prst="rect">
            <a:avLst/>
          </a:prstGeom>
          <a:solidFill>
            <a:srgbClr val="131114"/>
          </a:solid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573484" y="3801973"/>
            <a:ext cx="5724059" cy="3451912"/>
            <a:chOff x="0" y="0"/>
            <a:chExt cx="7632078" cy="4602549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0" t="4771" r="0" b="4771"/>
            <a:stretch>
              <a:fillRect/>
            </a:stretch>
          </p:blipFill>
          <p:spPr>
            <a:xfrm flipH="false" flipV="false">
              <a:off x="0" y="0"/>
              <a:ext cx="7632078" cy="4602549"/>
            </a:xfrm>
            <a:prstGeom prst="rect">
              <a:avLst/>
            </a:prstGeom>
          </p:spPr>
        </p:pic>
      </p:grpSp>
      <p:grpSp>
        <p:nvGrpSpPr>
          <p:cNvPr name="Group 4" id="4"/>
          <p:cNvGrpSpPr/>
          <p:nvPr/>
        </p:nvGrpSpPr>
        <p:grpSpPr>
          <a:xfrm rot="0">
            <a:off x="7003640" y="3792448"/>
            <a:ext cx="5579393" cy="3461437"/>
            <a:chOff x="0" y="0"/>
            <a:chExt cx="7439190" cy="4615249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3"/>
            <a:srcRect l="0" t="3470" r="0" b="3470"/>
            <a:stretch>
              <a:fillRect/>
            </a:stretch>
          </p:blipFill>
          <p:spPr>
            <a:xfrm flipH="false" flipV="false">
              <a:off x="0" y="0"/>
              <a:ext cx="7439190" cy="4615249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1414625" y="3801973"/>
            <a:ext cx="5579393" cy="3442387"/>
            <a:chOff x="0" y="0"/>
            <a:chExt cx="7439190" cy="4589849"/>
          </a:xfrm>
        </p:grpSpPr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4"/>
            <a:srcRect l="0" t="3726" r="0" b="3726"/>
            <a:stretch>
              <a:fillRect/>
            </a:stretch>
          </p:blipFill>
          <p:spPr>
            <a:xfrm flipH="false" flipV="false">
              <a:off x="0" y="0"/>
              <a:ext cx="7439190" cy="4589849"/>
            </a:xfrm>
            <a:prstGeom prst="rect">
              <a:avLst/>
            </a:prstGeom>
          </p:spPr>
        </p:pic>
      </p:grpSp>
      <p:sp>
        <p:nvSpPr>
          <p:cNvPr name="AutoShape 8" id="8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9" id="9"/>
          <p:cNvSpPr/>
          <p:nvPr/>
        </p:nvSpPr>
        <p:spPr>
          <a:xfrm rot="0">
            <a:off x="1414625" y="1536822"/>
            <a:ext cx="16873375" cy="9525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10" id="10"/>
          <p:cNvSpPr/>
          <p:nvPr/>
        </p:nvSpPr>
        <p:spPr>
          <a:xfrm rot="0">
            <a:off x="6994018" y="1546347"/>
            <a:ext cx="9622" cy="8979399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11" id="11"/>
          <p:cNvSpPr txBox="true"/>
          <p:nvPr/>
        </p:nvSpPr>
        <p:spPr>
          <a:xfrm rot="0">
            <a:off x="494403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</a:t>
            </a:r>
            <a:r>
              <a:rPr lang="en-US" sz="2100">
                <a:solidFill>
                  <a:srgbClr val="131114"/>
                </a:solidFill>
                <a:latin typeface="HK Grotesk Semi-Bold"/>
              </a:rPr>
              <a:t>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254187" y="7660234"/>
            <a:ext cx="3979759" cy="18103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199">
                <a:solidFill>
                  <a:srgbClr val="131114"/>
                </a:solidFill>
                <a:latin typeface="HK Grotesk Light"/>
              </a:rPr>
              <a:t>No pôquer, a variância é o fluxo e refluxo natural de sequências de vitórias e derrotas. Até os jogadores mais habilidosos experimentam downswings.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2290359" y="1965925"/>
            <a:ext cx="3979759" cy="842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ABRACE A VARIÂNCIA E AS DOWNSWINGS</a:t>
            </a:r>
          </a:p>
        </p:txBody>
      </p:sp>
      <p:sp>
        <p:nvSpPr>
          <p:cNvPr name="AutoShape 14" id="14"/>
          <p:cNvSpPr/>
          <p:nvPr/>
        </p:nvSpPr>
        <p:spPr>
          <a:xfrm rot="0">
            <a:off x="12573484" y="1536822"/>
            <a:ext cx="9549" cy="8988924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15" id="15"/>
          <p:cNvSpPr/>
          <p:nvPr/>
        </p:nvSpPr>
        <p:spPr>
          <a:xfrm rot="0">
            <a:off x="1424168" y="3792448"/>
            <a:ext cx="16873375" cy="9525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16" id="16"/>
          <p:cNvSpPr txBox="true"/>
          <p:nvPr/>
        </p:nvSpPr>
        <p:spPr>
          <a:xfrm rot="0">
            <a:off x="7870976" y="1965925"/>
            <a:ext cx="3979759" cy="8428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MANUTENÇÃO E REVISÃO DE REGISTROS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3449807" y="1965925"/>
            <a:ext cx="4433184" cy="1266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79"/>
              </a:lnSpc>
            </a:pPr>
            <a:r>
              <a:rPr lang="en-US" sz="2599">
                <a:solidFill>
                  <a:srgbClr val="131114"/>
                </a:solidFill>
                <a:latin typeface="HK Grotesk Medium"/>
              </a:rPr>
              <a:t>NUNCA MISTURE FUNDOS DE PÔQUER COM FUNDOS PESSOAIS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7861433" y="7841209"/>
            <a:ext cx="3979759" cy="1448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199">
                <a:solidFill>
                  <a:srgbClr val="131114"/>
                </a:solidFill>
                <a:latin typeface="HK Grotesk Light"/>
              </a:rPr>
              <a:t>Manter registros detalhados de suas sessões de pôquer é uma prática que Luiz Antonio Duarte Ferreira Filho aperfeiçoou.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378054" y="7841209"/>
            <a:ext cx="3979759" cy="1448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199">
                <a:solidFill>
                  <a:srgbClr val="131114"/>
                </a:solidFill>
                <a:latin typeface="HK Grotesk Light"/>
              </a:rPr>
              <a:t>Luiz Antonio Duarte Ferreira Filho é um forte defensor de manter os fundos do pôquer separados das finanças pessoais. </a:t>
            </a:r>
          </a:p>
        </p:txBody>
      </p:sp>
      <p:sp>
        <p:nvSpPr>
          <p:cNvPr name="AutoShape 20" id="20"/>
          <p:cNvSpPr/>
          <p:nvPr/>
        </p:nvSpPr>
        <p:spPr>
          <a:xfrm rot="0">
            <a:off x="1424168" y="7244360"/>
            <a:ext cx="16873375" cy="9525"/>
          </a:xfrm>
          <a:prstGeom prst="rect">
            <a:avLst/>
          </a:prstGeom>
          <a:solidFill>
            <a:srgbClr val="131114"/>
          </a:solid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grpSp>
        <p:nvGrpSpPr>
          <p:cNvPr name="Group 3" id="3"/>
          <p:cNvGrpSpPr/>
          <p:nvPr/>
        </p:nvGrpSpPr>
        <p:grpSpPr>
          <a:xfrm rot="0">
            <a:off x="1424168" y="2541239"/>
            <a:ext cx="7522592" cy="7745761"/>
            <a:chOff x="0" y="0"/>
            <a:chExt cx="10030123" cy="10327681"/>
          </a:xfrm>
        </p:grpSpPr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2"/>
            <a:srcRect l="0" t="13232" r="0" b="13232"/>
            <a:stretch>
              <a:fillRect/>
            </a:stretch>
          </p:blipFill>
          <p:spPr>
            <a:xfrm flipH="false" flipV="false">
              <a:off x="0" y="0"/>
              <a:ext cx="10030123" cy="10327681"/>
            </a:xfrm>
            <a:prstGeom prst="rect">
              <a:avLst/>
            </a:prstGeom>
          </p:spPr>
        </p:pic>
      </p:grpSp>
      <p:sp>
        <p:nvSpPr>
          <p:cNvPr name="AutoShape 5" id="5"/>
          <p:cNvSpPr/>
          <p:nvPr/>
        </p:nvSpPr>
        <p:spPr>
          <a:xfrm rot="-5400000">
            <a:off x="5171119" y="-1215255"/>
            <a:ext cx="9604" cy="7522592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6" id="6"/>
          <p:cNvSpPr/>
          <p:nvPr/>
        </p:nvSpPr>
        <p:spPr>
          <a:xfrm rot="0">
            <a:off x="8937217" y="-122164"/>
            <a:ext cx="9543" cy="10560829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7" id="7"/>
          <p:cNvSpPr/>
          <p:nvPr/>
        </p:nvSpPr>
        <p:spPr>
          <a:xfrm rot="0">
            <a:off x="8946760" y="8088720"/>
            <a:ext cx="9350783" cy="9525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8" id="8"/>
          <p:cNvSpPr txBox="true"/>
          <p:nvPr/>
        </p:nvSpPr>
        <p:spPr>
          <a:xfrm rot="0">
            <a:off x="494403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05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0719" y="1127475"/>
            <a:ext cx="7685889" cy="1630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76"/>
              </a:lnSpc>
            </a:pPr>
            <a:r>
              <a:rPr lang="en-US" sz="5797">
                <a:solidFill>
                  <a:srgbClr val="131114"/>
                </a:solidFill>
                <a:latin typeface="HK Grotesk Medium"/>
              </a:rPr>
              <a:t>BUSQUE A MELHORIA CONTÍNUA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0719" y="3761690"/>
            <a:ext cx="6978581" cy="31352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520"/>
              </a:lnSpc>
            </a:pPr>
            <a:r>
              <a:rPr lang="en-US" sz="3200">
                <a:solidFill>
                  <a:srgbClr val="131114"/>
                </a:solidFill>
                <a:latin typeface="HK Grotesk Light Italics"/>
              </a:rPr>
              <a:t>Por último, a abordagem de Luiz Antonio Duarte Ferreira Filho à gestão de banca ressalta a importância do aprendizado e da melhoria contínua. O mundo do pôquer é dinâmico, com novas estratégias e insights surgindo constantemente.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6F6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3607303" y="0"/>
            <a:ext cx="4680697" cy="5145022"/>
            <a:chOff x="0" y="0"/>
            <a:chExt cx="6240930" cy="686003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/>
            <a:srcRect l="19674" t="0" r="19674" b="0"/>
            <a:stretch>
              <a:fillRect/>
            </a:stretch>
          </p:blipFill>
          <p:spPr>
            <a:xfrm flipH="false" flipV="false">
              <a:off x="0" y="0"/>
              <a:ext cx="6240930" cy="6860030"/>
            </a:xfrm>
            <a:prstGeom prst="rect">
              <a:avLst/>
            </a:prstGeom>
          </p:spPr>
        </p:pic>
      </p:grpSp>
      <p:grpSp>
        <p:nvGrpSpPr>
          <p:cNvPr name="Group 4" id="4"/>
          <p:cNvGrpSpPr/>
          <p:nvPr/>
        </p:nvGrpSpPr>
        <p:grpSpPr>
          <a:xfrm rot="0">
            <a:off x="1424168" y="0"/>
            <a:ext cx="6524759" cy="10287000"/>
            <a:chOff x="0" y="0"/>
            <a:chExt cx="8699679" cy="13716000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3"/>
            <a:srcRect l="13752" t="0" r="43909" b="0"/>
            <a:stretch>
              <a:fillRect/>
            </a:stretch>
          </p:blipFill>
          <p:spPr>
            <a:xfrm flipH="false" flipV="false">
              <a:off x="0" y="0"/>
              <a:ext cx="8699679" cy="13716000"/>
            </a:xfrm>
            <a:prstGeom prst="rect">
              <a:avLst/>
            </a:prstGeom>
          </p:spPr>
        </p:pic>
      </p:grpSp>
      <p:sp>
        <p:nvSpPr>
          <p:cNvPr name="AutoShape 6" id="6"/>
          <p:cNvSpPr/>
          <p:nvPr/>
        </p:nvSpPr>
        <p:spPr>
          <a:xfrm rot="0">
            <a:off x="1414625" y="0"/>
            <a:ext cx="9543" cy="10287000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7" id="7"/>
          <p:cNvSpPr/>
          <p:nvPr/>
        </p:nvSpPr>
        <p:spPr>
          <a:xfrm rot="0">
            <a:off x="7948927" y="-74539"/>
            <a:ext cx="9537" cy="10536221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8" id="8"/>
          <p:cNvSpPr/>
          <p:nvPr/>
        </p:nvSpPr>
        <p:spPr>
          <a:xfrm rot="0">
            <a:off x="13597778" y="-80132"/>
            <a:ext cx="9525" cy="10541814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AutoShape 9" id="9"/>
          <p:cNvSpPr/>
          <p:nvPr/>
        </p:nvSpPr>
        <p:spPr>
          <a:xfrm rot="0">
            <a:off x="13597778" y="5135497"/>
            <a:ext cx="4690222" cy="9525"/>
          </a:xfrm>
          <a:prstGeom prst="rect">
            <a:avLst/>
          </a:prstGeom>
          <a:solidFill>
            <a:srgbClr val="131114"/>
          </a:solidFill>
        </p:spPr>
      </p:sp>
      <p:sp>
        <p:nvSpPr>
          <p:cNvPr name="TextBox 10" id="10"/>
          <p:cNvSpPr txBox="true"/>
          <p:nvPr/>
        </p:nvSpPr>
        <p:spPr>
          <a:xfrm rot="0">
            <a:off x="494403" y="594401"/>
            <a:ext cx="362847" cy="306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310"/>
              </a:lnSpc>
            </a:pPr>
            <a:r>
              <a:rPr lang="en-US" sz="2100">
                <a:solidFill>
                  <a:srgbClr val="131114"/>
                </a:solidFill>
                <a:latin typeface="HK Grotesk Semi-Bold"/>
              </a:rPr>
              <a:t>06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411201" y="3443663"/>
            <a:ext cx="5043702" cy="3371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29"/>
              </a:lnSpc>
            </a:pPr>
            <a:r>
              <a:rPr lang="en-US" sz="2560">
                <a:solidFill>
                  <a:srgbClr val="131114"/>
                </a:solidFill>
                <a:latin typeface="HK Grotesk Light"/>
              </a:rPr>
              <a:t>A importância da gestão de banca no poker não pode ser exagerada. A jornada de </a:t>
            </a:r>
            <a:r>
              <a:rPr lang="en-US" sz="2560" u="sng">
                <a:solidFill>
                  <a:srgbClr val="131114"/>
                </a:solidFill>
                <a:latin typeface="HK Grotesk Light"/>
                <a:hlinkClick r:id="rId4" tooltip="https://luizantonioduarteferreirafilho.com/"/>
              </a:rPr>
              <a:t>Luiz Antonio Duarte Ferreira Filho</a:t>
            </a:r>
            <a:r>
              <a:rPr lang="en-US" sz="2560">
                <a:solidFill>
                  <a:srgbClr val="131114"/>
                </a:solidFill>
                <a:latin typeface="HK Grotesk Light"/>
              </a:rPr>
              <a:t> acusado no mundo do pôquer serve como um estudo de caso exemplar de como o gerenciamento eficaz de bankroll pode levar ao sucesso sustentado.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411201" y="2189240"/>
            <a:ext cx="4426896" cy="8236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376"/>
              </a:lnSpc>
            </a:pPr>
            <a:r>
              <a:rPr lang="en-US" sz="5797">
                <a:solidFill>
                  <a:srgbClr val="131114"/>
                </a:solidFill>
                <a:latin typeface="HK Grotesk Medium"/>
              </a:rPr>
              <a:t>CONCLUSÃO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749924" y="6165647"/>
            <a:ext cx="4538076" cy="34890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444"/>
              </a:lnSpc>
            </a:pPr>
            <a:r>
              <a:rPr lang="en-US" sz="2649">
                <a:solidFill>
                  <a:srgbClr val="131114"/>
                </a:solidFill>
                <a:latin typeface="HK Grotesk Light"/>
              </a:rPr>
              <a:t> Ao definir objetivos claros, evitar riscos desnecessários, adaptar-se ao tamanho da sua banca e abraçar a variância, você pode proteger e aumentar a sua banca de pôquer enquanto melhora continuamente o seu jogo.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7000"/>
            </a:blip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028700" y="-802737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6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134976" y="6133976"/>
            <a:ext cx="6248649" cy="6248649"/>
          </a:xfrm>
          <a:custGeom>
            <a:avLst/>
            <a:gdLst/>
            <a:ahLst/>
            <a:cxnLst/>
            <a:rect r="r" b="b" t="t" l="l"/>
            <a:pathLst>
              <a:path h="6248649" w="6248649">
                <a:moveTo>
                  <a:pt x="0" y="0"/>
                </a:moveTo>
                <a:lnTo>
                  <a:pt x="6248648" y="0"/>
                </a:lnTo>
                <a:lnTo>
                  <a:pt x="6248648" y="6248648"/>
                </a:lnTo>
                <a:lnTo>
                  <a:pt x="0" y="624864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353308" y="2758634"/>
            <a:ext cx="13581385" cy="41125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793"/>
              </a:lnSpc>
            </a:pPr>
            <a:r>
              <a:rPr lang="en-US" sz="22709">
                <a:solidFill>
                  <a:srgbClr val="000000"/>
                </a:solidFill>
                <a:latin typeface="Maharlika"/>
              </a:rPr>
              <a:t>Obrigado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DAFzLzOHuzY</dc:identifier>
  <dcterms:modified xsi:type="dcterms:W3CDTF">2011-08-01T06:04:30Z</dcterms:modified>
  <cp:revision>1</cp:revision>
  <dc:title>A Importância do Gerenciamento de Bankroll no Poker: Lições de Luiz Antonio Duarte Ferreira Filho acu?sado</dc:title>
</cp:coreProperties>
</file>