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1" r:id="rId4"/>
    <p:sldId id="260" r:id="rId5"/>
    <p:sldId id="259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BA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8506" autoAdjust="0"/>
  </p:normalViewPr>
  <p:slideViewPr>
    <p:cSldViewPr snapToGrid="0" snapToObjects="1">
      <p:cViewPr>
        <p:scale>
          <a:sx n="94" d="100"/>
          <a:sy n="94" d="100"/>
        </p:scale>
        <p:origin x="-1272" y="-16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ADA8-2D10-9341-AD59-E0232F586092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8A68-A52B-9545-9DEF-774ED024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497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ADA8-2D10-9341-AD59-E0232F586092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8A68-A52B-9545-9DEF-774ED024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910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ADA8-2D10-9341-AD59-E0232F586092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8A68-A52B-9545-9DEF-774ED024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129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ADA8-2D10-9341-AD59-E0232F586092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8A68-A52B-9545-9DEF-774ED024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3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ADA8-2D10-9341-AD59-E0232F586092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8A68-A52B-9545-9DEF-774ED024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959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ADA8-2D10-9341-AD59-E0232F586092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8A68-A52B-9545-9DEF-774ED024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035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ADA8-2D10-9341-AD59-E0232F586092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8A68-A52B-9545-9DEF-774ED024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215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ADA8-2D10-9341-AD59-E0232F586092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8A68-A52B-9545-9DEF-774ED024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0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ADA8-2D10-9341-AD59-E0232F586092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8A68-A52B-9545-9DEF-774ED024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705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ADA8-2D10-9341-AD59-E0232F586092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8A68-A52B-9545-9DEF-774ED024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09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1ADA8-2D10-9341-AD59-E0232F586092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28A68-A52B-9545-9DEF-774ED024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651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1ADA8-2D10-9341-AD59-E0232F586092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28A68-A52B-9545-9DEF-774ED024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968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5.emf"/><Relationship Id="rId6" Type="http://schemas.openxmlformats.org/officeDocument/2006/relationships/image" Target="../media/image6.emf"/><Relationship Id="rId7" Type="http://schemas.openxmlformats.org/officeDocument/2006/relationships/image" Target="../media/image7.emf"/><Relationship Id="rId8" Type="http://schemas.openxmlformats.org/officeDocument/2006/relationships/image" Target="../media/image8.emf"/><Relationship Id="rId9" Type="http://schemas.openxmlformats.org/officeDocument/2006/relationships/image" Target="../media/image9.emf"/><Relationship Id="rId10" Type="http://schemas.openxmlformats.org/officeDocument/2006/relationships/image" Target="../media/image10.emf"/><Relationship Id="rId11" Type="http://schemas.openxmlformats.org/officeDocument/2006/relationships/image" Target="../media/image11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emf"/><Relationship Id="rId12" Type="http://schemas.openxmlformats.org/officeDocument/2006/relationships/image" Target="../media/image17.emf"/><Relationship Id="rId13" Type="http://schemas.openxmlformats.org/officeDocument/2006/relationships/image" Target="../media/image18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5.emf"/><Relationship Id="rId4" Type="http://schemas.openxmlformats.org/officeDocument/2006/relationships/image" Target="../media/image12.emf"/><Relationship Id="rId5" Type="http://schemas.openxmlformats.org/officeDocument/2006/relationships/image" Target="../media/image13.emf"/><Relationship Id="rId6" Type="http://schemas.openxmlformats.org/officeDocument/2006/relationships/image" Target="../media/image14.emf"/><Relationship Id="rId7" Type="http://schemas.openxmlformats.org/officeDocument/2006/relationships/image" Target="../media/image15.emf"/><Relationship Id="rId8" Type="http://schemas.openxmlformats.org/officeDocument/2006/relationships/image" Target="../media/image16.emf"/><Relationship Id="rId9" Type="http://schemas.openxmlformats.org/officeDocument/2006/relationships/image" Target="../media/image8.emf"/><Relationship Id="rId10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9.emf"/><Relationship Id="rId12" Type="http://schemas.openxmlformats.org/officeDocument/2006/relationships/image" Target="../media/image20.emf"/><Relationship Id="rId13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8.emf"/><Relationship Id="rId4" Type="http://schemas.openxmlformats.org/officeDocument/2006/relationships/image" Target="../media/image9.emf"/><Relationship Id="rId5" Type="http://schemas.openxmlformats.org/officeDocument/2006/relationships/image" Target="../media/image10.emf"/><Relationship Id="rId6" Type="http://schemas.openxmlformats.org/officeDocument/2006/relationships/hyperlink" Target="http://www.vilmanunez" TargetMode="External"/><Relationship Id="rId7" Type="http://schemas.openxmlformats.org/officeDocument/2006/relationships/hyperlink" Target="mailto:vilma.nunez@gmail.com" TargetMode="External"/><Relationship Id="rId8" Type="http://schemas.openxmlformats.org/officeDocument/2006/relationships/image" Target="../media/image11.emf"/><Relationship Id="rId9" Type="http://schemas.openxmlformats.org/officeDocument/2006/relationships/image" Target="../media/image5.emf"/><Relationship Id="rId10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21.emf"/><Relationship Id="rId5" Type="http://schemas.openxmlformats.org/officeDocument/2006/relationships/image" Target="../media/image7.emf"/><Relationship Id="rId6" Type="http://schemas.openxmlformats.org/officeDocument/2006/relationships/image" Target="../media/image8.emf"/><Relationship Id="rId7" Type="http://schemas.openxmlformats.org/officeDocument/2006/relationships/image" Target="../media/image9.emf"/><Relationship Id="rId8" Type="http://schemas.openxmlformats.org/officeDocument/2006/relationships/image" Target="../media/image10.emf"/><Relationship Id="rId9" Type="http://schemas.openxmlformats.org/officeDocument/2006/relationships/image" Target="../media/image11.emf"/><Relationship Id="rId10" Type="http://schemas.openxmlformats.org/officeDocument/2006/relationships/image" Target="../media/image22.emf"/><Relationship Id="rId11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0136" y="1444192"/>
            <a:ext cx="165431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 smtClean="0">
                <a:latin typeface="Arial Narrow"/>
                <a:cs typeface="Arial Narrow"/>
              </a:rPr>
              <a:t>NOMBRE</a:t>
            </a:r>
          </a:p>
          <a:p>
            <a:pPr algn="r"/>
            <a:r>
              <a:rPr lang="en-US" sz="1100" b="1" dirty="0" smtClean="0">
                <a:latin typeface="Arial Narrow"/>
                <a:cs typeface="Arial Narrow"/>
              </a:rPr>
              <a:t>APELLIDOS</a:t>
            </a:r>
          </a:p>
          <a:p>
            <a:pPr algn="r"/>
            <a:r>
              <a:rPr lang="en-US" sz="1100" b="1" dirty="0" smtClean="0">
                <a:latin typeface="Arial Narrow"/>
                <a:cs typeface="Arial Narrow"/>
              </a:rPr>
              <a:t>EDAD</a:t>
            </a:r>
          </a:p>
          <a:p>
            <a:pPr algn="r"/>
            <a:r>
              <a:rPr lang="en-US" sz="1100" b="1" dirty="0" smtClean="0">
                <a:latin typeface="Arial Narrow"/>
                <a:cs typeface="Arial Narrow"/>
              </a:rPr>
              <a:t>CIUDAD RESIDENCIA</a:t>
            </a:r>
          </a:p>
          <a:p>
            <a:pPr algn="r"/>
            <a:r>
              <a:rPr lang="en-US" sz="1100" b="1" dirty="0" smtClean="0">
                <a:latin typeface="Arial Narrow"/>
                <a:cs typeface="Arial Narrow"/>
              </a:rPr>
              <a:t>NACIONALIDAD</a:t>
            </a:r>
          </a:p>
          <a:p>
            <a:pPr algn="r"/>
            <a:r>
              <a:rPr lang="en-US" sz="1100" b="1" dirty="0" smtClean="0">
                <a:latin typeface="Arial Narrow"/>
                <a:cs typeface="Arial Narrow"/>
              </a:rPr>
              <a:t>TELÉFONO</a:t>
            </a:r>
          </a:p>
          <a:p>
            <a:pPr algn="r"/>
            <a:r>
              <a:rPr lang="en-US" sz="1100" b="1" dirty="0" smtClean="0">
                <a:latin typeface="Arial Narrow"/>
                <a:cs typeface="Arial Narrow"/>
              </a:rPr>
              <a:t>CORREO ELECTRÓNICO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24450" y="1435487"/>
            <a:ext cx="165431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……………………………….</a:t>
            </a:r>
          </a:p>
          <a:p>
            <a:r>
              <a:rPr lang="en-US" sz="1100" b="1" dirty="0" smtClean="0">
                <a:latin typeface="Arial Narrow"/>
                <a:cs typeface="Arial Narrow"/>
              </a:rPr>
              <a:t>……………………………….</a:t>
            </a:r>
          </a:p>
          <a:p>
            <a:r>
              <a:rPr lang="en-US" sz="1100" b="1" dirty="0" smtClean="0">
                <a:latin typeface="Arial Narrow"/>
                <a:cs typeface="Arial Narrow"/>
              </a:rPr>
              <a:t>……………………………….</a:t>
            </a:r>
          </a:p>
          <a:p>
            <a:r>
              <a:rPr lang="en-US" sz="1100" b="1" dirty="0" smtClean="0">
                <a:latin typeface="Arial Narrow"/>
                <a:cs typeface="Arial Narrow"/>
              </a:rPr>
              <a:t>……………………………….</a:t>
            </a:r>
          </a:p>
          <a:p>
            <a:r>
              <a:rPr lang="en-US" sz="1100" b="1" dirty="0" smtClean="0">
                <a:latin typeface="Arial Narrow"/>
                <a:cs typeface="Arial Narrow"/>
              </a:rPr>
              <a:t>……………………………….</a:t>
            </a:r>
          </a:p>
          <a:p>
            <a:r>
              <a:rPr lang="en-US" sz="1100" b="1" dirty="0" smtClean="0">
                <a:latin typeface="Arial Narrow"/>
                <a:cs typeface="Arial Narrow"/>
              </a:rPr>
              <a:t>……………………………….</a:t>
            </a:r>
          </a:p>
          <a:p>
            <a:r>
              <a:rPr lang="en-US" sz="1100" b="1" dirty="0" smtClean="0">
                <a:latin typeface="Arial Narrow"/>
                <a:cs typeface="Arial Narrow"/>
              </a:rPr>
              <a:t>……………………………….</a:t>
            </a:r>
          </a:p>
          <a:p>
            <a:endParaRPr lang="en-US" sz="1100" b="1" dirty="0" smtClean="0">
              <a:latin typeface="Arial Narrow"/>
              <a:cs typeface="Arial Narrow"/>
            </a:endParaRPr>
          </a:p>
          <a:p>
            <a:endParaRPr lang="en-US" sz="1100" b="1" dirty="0">
              <a:latin typeface="Arial Narrow"/>
              <a:cs typeface="Arial Narrow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222999" y="3327054"/>
            <a:ext cx="4779128" cy="6578947"/>
            <a:chOff x="873291" y="486090"/>
            <a:chExt cx="5192776" cy="7148375"/>
          </a:xfrm>
        </p:grpSpPr>
        <p:sp>
          <p:nvSpPr>
            <p:cNvPr id="5" name="Rectangle 4"/>
            <p:cNvSpPr/>
            <p:nvPr/>
          </p:nvSpPr>
          <p:spPr>
            <a:xfrm flipH="1">
              <a:off x="3414053" y="752655"/>
              <a:ext cx="184895" cy="688181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6" name="Oval 5"/>
            <p:cNvSpPr/>
            <p:nvPr/>
          </p:nvSpPr>
          <p:spPr>
            <a:xfrm>
              <a:off x="3300271" y="1228876"/>
              <a:ext cx="410498" cy="410498"/>
            </a:xfrm>
            <a:prstGeom prst="ellipse">
              <a:avLst/>
            </a:prstGeom>
            <a:solidFill>
              <a:schemeClr val="bg1"/>
            </a:solidFill>
            <a:ln w="57150" cmpd="sng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2479485" y="486090"/>
              <a:ext cx="2090573" cy="533129"/>
            </a:xfrm>
            <a:prstGeom prst="roundRect">
              <a:avLst/>
            </a:prstGeom>
            <a:solidFill>
              <a:srgbClr val="35BAC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dirty="0" smtClean="0">
                  <a:latin typeface="Century Gothic"/>
                  <a:cs typeface="Century Gothic"/>
                </a:rPr>
                <a:t>       EDUCACIÓN</a:t>
              </a:r>
              <a:endParaRPr lang="en-US" sz="1400" b="1" dirty="0">
                <a:latin typeface="Century Gothic"/>
                <a:cs typeface="Century Gothic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0952" y="568711"/>
              <a:ext cx="287441" cy="356427"/>
            </a:xfrm>
            <a:prstGeom prst="rect">
              <a:avLst/>
            </a:prstGeom>
          </p:spPr>
        </p:pic>
        <p:sp>
          <p:nvSpPr>
            <p:cNvPr id="9" name="Oval 8"/>
            <p:cNvSpPr/>
            <p:nvPr/>
          </p:nvSpPr>
          <p:spPr>
            <a:xfrm>
              <a:off x="3300271" y="2131276"/>
              <a:ext cx="410498" cy="410498"/>
            </a:xfrm>
            <a:prstGeom prst="ellipse">
              <a:avLst/>
            </a:prstGeom>
            <a:solidFill>
              <a:schemeClr val="bg1"/>
            </a:solidFill>
            <a:ln w="57150" cmpd="sng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0" name="Oval 9"/>
            <p:cNvSpPr/>
            <p:nvPr/>
          </p:nvSpPr>
          <p:spPr>
            <a:xfrm>
              <a:off x="3300271" y="3009369"/>
              <a:ext cx="410498" cy="410498"/>
            </a:xfrm>
            <a:prstGeom prst="ellipse">
              <a:avLst/>
            </a:prstGeom>
            <a:solidFill>
              <a:schemeClr val="bg1"/>
            </a:solidFill>
            <a:ln w="57150" cmpd="sng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480721" y="1210631"/>
              <a:ext cx="16543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b="1" dirty="0" err="1" smtClean="0">
                  <a:latin typeface="Arial Narrow"/>
                  <a:cs typeface="Arial Narrow"/>
                </a:rPr>
                <a:t>Doctorado</a:t>
              </a:r>
              <a:endParaRPr lang="en-US" sz="1100" b="1" dirty="0" smtClean="0">
                <a:latin typeface="Arial Narrow"/>
                <a:cs typeface="Arial Narrow"/>
              </a:endParaRPr>
            </a:p>
            <a:p>
              <a:pPr algn="r"/>
              <a:r>
                <a:rPr lang="en-US" sz="1100" dirty="0" smtClean="0">
                  <a:latin typeface="Arial Narrow"/>
                  <a:cs typeface="Arial Narrow"/>
                </a:rPr>
                <a:t>2013</a:t>
              </a:r>
              <a:endParaRPr lang="en-US" sz="1100" dirty="0">
                <a:latin typeface="Arial Narrow"/>
                <a:cs typeface="Arial Narrow"/>
              </a:endParaRPr>
            </a:p>
          </p:txBody>
        </p:sp>
        <p:sp>
          <p:nvSpPr>
            <p:cNvPr id="12" name="Rectangular Callout 11"/>
            <p:cNvSpPr/>
            <p:nvPr/>
          </p:nvSpPr>
          <p:spPr>
            <a:xfrm>
              <a:off x="4029736" y="1145608"/>
              <a:ext cx="2022709" cy="493766"/>
            </a:xfrm>
            <a:prstGeom prst="wedgeRectCallout">
              <a:avLst>
                <a:gd name="adj1" fmla="val -61653"/>
                <a:gd name="adj2" fmla="val 5458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04626" y="1227722"/>
              <a:ext cx="16543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b="1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Universidad Madrid</a:t>
              </a:r>
              <a:endParaRPr lang="en-US" sz="1100" b="1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14" name="Rectangular Callout 13"/>
            <p:cNvSpPr/>
            <p:nvPr/>
          </p:nvSpPr>
          <p:spPr>
            <a:xfrm rot="10800000">
              <a:off x="875684" y="2128696"/>
              <a:ext cx="2022709" cy="493766"/>
            </a:xfrm>
            <a:prstGeom prst="wedgeRectCallout">
              <a:avLst>
                <a:gd name="adj1" fmla="val -61653"/>
                <a:gd name="adj2" fmla="val 5458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56638" y="2233997"/>
              <a:ext cx="16543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b="1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Universidad Madrid</a:t>
              </a:r>
              <a:endParaRPr lang="en-US" sz="1100" b="1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891028" y="2082410"/>
              <a:ext cx="16543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err="1" smtClean="0">
                  <a:latin typeface="Arial Narrow"/>
                  <a:cs typeface="Arial Narrow"/>
                </a:rPr>
                <a:t>Doctorado</a:t>
              </a:r>
              <a:endParaRPr lang="en-US" sz="1100" b="1" dirty="0" smtClean="0">
                <a:latin typeface="Arial Narrow"/>
                <a:cs typeface="Arial Narrow"/>
              </a:endParaRPr>
            </a:p>
            <a:p>
              <a:r>
                <a:rPr lang="en-US" sz="1100" dirty="0" smtClean="0">
                  <a:latin typeface="Arial Narrow"/>
                  <a:cs typeface="Arial Narrow"/>
                </a:rPr>
                <a:t>2013</a:t>
              </a:r>
              <a:endParaRPr lang="en-US" sz="1100" dirty="0">
                <a:latin typeface="Arial Narrow"/>
                <a:cs typeface="Arial Narrow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2479485" y="4044783"/>
              <a:ext cx="2090573" cy="533129"/>
            </a:xfrm>
            <a:prstGeom prst="roundRect">
              <a:avLst/>
            </a:prstGeom>
            <a:solidFill>
              <a:srgbClr val="35BAC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dirty="0" smtClean="0">
                  <a:latin typeface="Century Gothic"/>
                  <a:cs typeface="Century Gothic"/>
                </a:rPr>
                <a:t>         EXPERIENCIA</a:t>
              </a:r>
              <a:endParaRPr lang="en-US" sz="1400" b="1" dirty="0">
                <a:latin typeface="Century Gothic"/>
                <a:cs typeface="Century Gothic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30162" y="4101732"/>
              <a:ext cx="441097" cy="355885"/>
            </a:xfrm>
            <a:prstGeom prst="rect">
              <a:avLst/>
            </a:prstGeom>
          </p:spPr>
        </p:pic>
        <p:sp>
          <p:nvSpPr>
            <p:cNvPr id="19" name="Oval Callout 18"/>
            <p:cNvSpPr/>
            <p:nvPr/>
          </p:nvSpPr>
          <p:spPr>
            <a:xfrm>
              <a:off x="4204627" y="2622463"/>
              <a:ext cx="1340716" cy="1307342"/>
            </a:xfrm>
            <a:prstGeom prst="wedgeEllipseCallout">
              <a:avLst>
                <a:gd name="adj1" fmla="val -68416"/>
                <a:gd name="adj2" fmla="val 795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0" name="Oval 19"/>
            <p:cNvSpPr/>
            <p:nvPr/>
          </p:nvSpPr>
          <p:spPr>
            <a:xfrm>
              <a:off x="4376554" y="2780835"/>
              <a:ext cx="1001656" cy="100165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040070" y="3009627"/>
              <a:ext cx="16543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100" b="1" dirty="0" smtClean="0">
                  <a:latin typeface="Arial Narrow"/>
                  <a:cs typeface="Arial Narrow"/>
                </a:rPr>
                <a:t>Magna Cum </a:t>
              </a:r>
            </a:p>
            <a:p>
              <a:pPr algn="ctr"/>
              <a:r>
                <a:rPr lang="es-ES_tradnl" sz="1100" b="1" dirty="0" smtClean="0">
                  <a:latin typeface="Arial Narrow"/>
                  <a:cs typeface="Arial Narrow"/>
                </a:rPr>
                <a:t>Laude</a:t>
              </a:r>
              <a:endParaRPr lang="en-US" sz="1100" b="1" dirty="0">
                <a:latin typeface="Arial Narrow"/>
                <a:cs typeface="Arial Narrow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480721" y="3017026"/>
              <a:ext cx="16543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b="1" dirty="0" err="1" smtClean="0">
                  <a:latin typeface="Arial Narrow"/>
                  <a:cs typeface="Arial Narrow"/>
                </a:rPr>
                <a:t>Licenciatura</a:t>
              </a:r>
              <a:endParaRPr lang="en-US" sz="1100" b="1" dirty="0" smtClean="0">
                <a:latin typeface="Arial Narrow"/>
                <a:cs typeface="Arial Narrow"/>
              </a:endParaRPr>
            </a:p>
            <a:p>
              <a:pPr algn="r"/>
              <a:r>
                <a:rPr lang="en-US" sz="1100" dirty="0" smtClean="0">
                  <a:latin typeface="Arial Narrow"/>
                  <a:cs typeface="Arial Narrow"/>
                </a:rPr>
                <a:t>2008</a:t>
              </a:r>
              <a:endParaRPr lang="en-US" sz="1100" dirty="0">
                <a:latin typeface="Arial Narrow"/>
                <a:cs typeface="Arial Narrow"/>
              </a:endParaRPr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02505" y="2613782"/>
              <a:ext cx="342900" cy="393700"/>
            </a:xfrm>
            <a:prstGeom prst="rect">
              <a:avLst/>
            </a:prstGeom>
          </p:spPr>
        </p:pic>
        <p:sp>
          <p:nvSpPr>
            <p:cNvPr id="24" name="Oval 23"/>
            <p:cNvSpPr/>
            <p:nvPr/>
          </p:nvSpPr>
          <p:spPr>
            <a:xfrm>
              <a:off x="3300271" y="5019765"/>
              <a:ext cx="410498" cy="410498"/>
            </a:xfrm>
            <a:prstGeom prst="ellipse">
              <a:avLst/>
            </a:prstGeom>
            <a:solidFill>
              <a:schemeClr val="bg1"/>
            </a:solidFill>
            <a:ln w="57150" cmpd="sng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5" name="Oval 24"/>
            <p:cNvSpPr/>
            <p:nvPr/>
          </p:nvSpPr>
          <p:spPr>
            <a:xfrm>
              <a:off x="3300271" y="5922165"/>
              <a:ext cx="410498" cy="410498"/>
            </a:xfrm>
            <a:prstGeom prst="ellipse">
              <a:avLst/>
            </a:prstGeom>
            <a:solidFill>
              <a:schemeClr val="bg1"/>
            </a:solidFill>
            <a:ln w="57150" cmpd="sng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6" name="Oval 25"/>
            <p:cNvSpPr/>
            <p:nvPr/>
          </p:nvSpPr>
          <p:spPr>
            <a:xfrm>
              <a:off x="3300271" y="6800258"/>
              <a:ext cx="410498" cy="410498"/>
            </a:xfrm>
            <a:prstGeom prst="ellipse">
              <a:avLst/>
            </a:prstGeom>
            <a:solidFill>
              <a:schemeClr val="bg1"/>
            </a:solidFill>
            <a:ln w="57150" cmpd="sng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7" name="Rectangular Callout 26"/>
            <p:cNvSpPr/>
            <p:nvPr/>
          </p:nvSpPr>
          <p:spPr>
            <a:xfrm rot="10800000">
              <a:off x="873291" y="4813840"/>
              <a:ext cx="2022709" cy="987855"/>
            </a:xfrm>
            <a:prstGeom prst="wedgeRectCallout">
              <a:avLst>
                <a:gd name="adj1" fmla="val -62428"/>
                <a:gd name="adj2" fmla="val 387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56638" y="4865876"/>
              <a:ext cx="16543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Director</a:t>
              </a:r>
              <a:endParaRPr lang="en-US" sz="1100" b="1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888637" y="4984291"/>
              <a:ext cx="16543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err="1" smtClean="0">
                  <a:latin typeface="Arial Narrow"/>
                  <a:cs typeface="Arial Narrow"/>
                </a:rPr>
                <a:t>Banco</a:t>
              </a:r>
              <a:r>
                <a:rPr lang="en-US" sz="1100" b="1" dirty="0" smtClean="0">
                  <a:latin typeface="Arial Narrow"/>
                  <a:cs typeface="Arial Narrow"/>
                </a:rPr>
                <a:t> X</a:t>
              </a:r>
            </a:p>
            <a:p>
              <a:r>
                <a:rPr lang="en-US" sz="1100" dirty="0" smtClean="0">
                  <a:latin typeface="Arial Narrow"/>
                  <a:cs typeface="Arial Narrow"/>
                </a:rPr>
                <a:t>2013</a:t>
              </a:r>
              <a:endParaRPr lang="en-US" sz="1100" dirty="0">
                <a:latin typeface="Arial Narrow"/>
                <a:cs typeface="Arial Narrow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478330" y="5918907"/>
              <a:ext cx="16543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b="1" dirty="0" err="1" smtClean="0">
                  <a:latin typeface="Arial Narrow"/>
                  <a:cs typeface="Arial Narrow"/>
                </a:rPr>
                <a:t>Empresa</a:t>
              </a:r>
              <a:r>
                <a:rPr lang="en-US" sz="1100" b="1" dirty="0" smtClean="0">
                  <a:latin typeface="Arial Narrow"/>
                  <a:cs typeface="Arial Narrow"/>
                </a:rPr>
                <a:t> Y</a:t>
              </a:r>
            </a:p>
            <a:p>
              <a:pPr algn="r"/>
              <a:r>
                <a:rPr lang="en-US" sz="1100" dirty="0" smtClean="0">
                  <a:latin typeface="Arial Narrow"/>
                  <a:cs typeface="Arial Narrow"/>
                </a:rPr>
                <a:t>2008</a:t>
              </a:r>
              <a:endParaRPr lang="en-US" sz="1100" dirty="0">
                <a:latin typeface="Arial Narrow"/>
                <a:cs typeface="Arial Narrow"/>
              </a:endParaRPr>
            </a:p>
          </p:txBody>
        </p:sp>
        <p:sp>
          <p:nvSpPr>
            <p:cNvPr id="31" name="Rectangular Callout 30"/>
            <p:cNvSpPr/>
            <p:nvPr/>
          </p:nvSpPr>
          <p:spPr>
            <a:xfrm>
              <a:off x="4043358" y="5801695"/>
              <a:ext cx="2022709" cy="857486"/>
            </a:xfrm>
            <a:prstGeom prst="wedgeRectCallout">
              <a:avLst>
                <a:gd name="adj1" fmla="val -62428"/>
                <a:gd name="adj2" fmla="val -11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066243" y="5870997"/>
              <a:ext cx="16543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Universidad Madrid</a:t>
              </a:r>
              <a:endParaRPr lang="en-US" sz="1100" b="1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61057" y="5172164"/>
              <a:ext cx="19349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A cargo de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tal</a:t>
              </a:r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y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tal</a:t>
              </a:r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y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tal</a:t>
              </a:r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y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más</a:t>
              </a:r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tal</a:t>
              </a:r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,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detalla</a:t>
              </a:r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tu</a:t>
              </a:r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puesto</a:t>
              </a:r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.</a:t>
              </a:r>
              <a:endParaRPr lang="en-US" sz="1100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77933" y="6129237"/>
              <a:ext cx="19349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A cargo de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tal</a:t>
              </a:r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y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tal</a:t>
              </a:r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y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tal</a:t>
              </a:r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y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más</a:t>
              </a:r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tal</a:t>
              </a:r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,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detalla</a:t>
              </a:r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tu</a:t>
              </a:r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puesto</a:t>
              </a:r>
              <a:r>
                <a:rPr lang="en-US" sz="11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.</a:t>
              </a:r>
              <a:endParaRPr lang="en-US" sz="1100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934087" y="6825185"/>
              <a:ext cx="16543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err="1" smtClean="0">
                  <a:latin typeface="Arial Narrow"/>
                  <a:cs typeface="Arial Narrow"/>
                </a:rPr>
                <a:t>Banco</a:t>
              </a:r>
              <a:r>
                <a:rPr lang="en-US" sz="1100" b="1" dirty="0" smtClean="0">
                  <a:latin typeface="Arial Narrow"/>
                  <a:cs typeface="Arial Narrow"/>
                </a:rPr>
                <a:t> X</a:t>
              </a:r>
            </a:p>
            <a:p>
              <a:r>
                <a:rPr lang="en-US" sz="1100" dirty="0" smtClean="0">
                  <a:latin typeface="Arial Narrow"/>
                  <a:cs typeface="Arial Narrow"/>
                </a:rPr>
                <a:t>2013</a:t>
              </a:r>
              <a:endParaRPr lang="en-US" sz="1100" dirty="0">
                <a:latin typeface="Arial Narrow"/>
                <a:cs typeface="Arial Narrow"/>
              </a:endParaRPr>
            </a:p>
          </p:txBody>
        </p:sp>
        <p:sp>
          <p:nvSpPr>
            <p:cNvPr id="36" name="Rectangular Callout 35"/>
            <p:cNvSpPr/>
            <p:nvPr/>
          </p:nvSpPr>
          <p:spPr>
            <a:xfrm rot="10800000">
              <a:off x="1714534" y="6797678"/>
              <a:ext cx="1183858" cy="493766"/>
            </a:xfrm>
            <a:prstGeom prst="wedgeRectCallout">
              <a:avLst>
                <a:gd name="adj1" fmla="val -61653"/>
                <a:gd name="adj2" fmla="val 5458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56638" y="6902979"/>
              <a:ext cx="16543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b="1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Becario</a:t>
              </a:r>
              <a:endParaRPr lang="en-US" sz="1100" b="1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125885" y="224480"/>
            <a:ext cx="2203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 Narrow"/>
                <a:cs typeface="Arial Narrow"/>
              </a:rPr>
              <a:t>VILMA NÚÑEZ</a:t>
            </a:r>
            <a:endParaRPr lang="en-US" sz="2800" b="1" dirty="0">
              <a:latin typeface="Arial Narrow"/>
              <a:cs typeface="Arial Narrow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136" y="911595"/>
            <a:ext cx="2045931" cy="20665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2567909" y="796828"/>
            <a:ext cx="2960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35BAC5"/>
                </a:solidFill>
                <a:latin typeface="Arial Narrow"/>
                <a:cs typeface="Arial Narrow"/>
              </a:rPr>
              <a:t>DATOS PERSONALES</a:t>
            </a:r>
            <a:endParaRPr lang="en-US" sz="2000" b="1" dirty="0">
              <a:solidFill>
                <a:srgbClr val="35BAC5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456028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3809" y="486090"/>
            <a:ext cx="5932258" cy="9310149"/>
            <a:chOff x="133809" y="486090"/>
            <a:chExt cx="5932258" cy="9310149"/>
          </a:xfrm>
        </p:grpSpPr>
        <p:sp>
          <p:nvSpPr>
            <p:cNvPr id="4" name="Rectangle 3"/>
            <p:cNvSpPr/>
            <p:nvPr/>
          </p:nvSpPr>
          <p:spPr>
            <a:xfrm flipH="1">
              <a:off x="3414054" y="752654"/>
              <a:ext cx="184896" cy="90435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3300271" y="1228876"/>
              <a:ext cx="410498" cy="410498"/>
            </a:xfrm>
            <a:prstGeom prst="ellipse">
              <a:avLst/>
            </a:prstGeom>
            <a:solidFill>
              <a:schemeClr val="bg1"/>
            </a:solidFill>
            <a:ln w="57150" cmpd="sng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479485" y="486090"/>
              <a:ext cx="2090573" cy="533129"/>
            </a:xfrm>
            <a:prstGeom prst="roundRect">
              <a:avLst/>
            </a:prstGeom>
            <a:solidFill>
              <a:srgbClr val="35BAC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 smtClean="0">
                  <a:latin typeface="Century Gothic"/>
                  <a:cs typeface="Century Gothic"/>
                </a:rPr>
                <a:t>      EDUCACIÓN</a:t>
              </a:r>
              <a:endParaRPr lang="en-US" b="1" dirty="0">
                <a:latin typeface="Century Gothic"/>
                <a:cs typeface="Century Gothic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0952" y="568711"/>
              <a:ext cx="287441" cy="356427"/>
            </a:xfrm>
            <a:prstGeom prst="rect">
              <a:avLst/>
            </a:prstGeom>
          </p:spPr>
        </p:pic>
        <p:sp>
          <p:nvSpPr>
            <p:cNvPr id="17" name="Oval 16"/>
            <p:cNvSpPr/>
            <p:nvPr/>
          </p:nvSpPr>
          <p:spPr>
            <a:xfrm>
              <a:off x="3300271" y="2131276"/>
              <a:ext cx="410498" cy="410498"/>
            </a:xfrm>
            <a:prstGeom prst="ellipse">
              <a:avLst/>
            </a:prstGeom>
            <a:solidFill>
              <a:schemeClr val="bg1"/>
            </a:solidFill>
            <a:ln w="57150" cmpd="sng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3300271" y="3009369"/>
              <a:ext cx="410498" cy="410498"/>
            </a:xfrm>
            <a:prstGeom prst="ellipse">
              <a:avLst/>
            </a:prstGeom>
            <a:solidFill>
              <a:schemeClr val="bg1"/>
            </a:solidFill>
            <a:ln w="57150" cmpd="sng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80721" y="1210631"/>
              <a:ext cx="16543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err="1" smtClean="0">
                  <a:latin typeface="Arial Narrow"/>
                  <a:cs typeface="Arial Narrow"/>
                </a:rPr>
                <a:t>Doctorado</a:t>
              </a:r>
              <a:endParaRPr lang="en-US" sz="1400" b="1" dirty="0" smtClean="0">
                <a:latin typeface="Arial Narrow"/>
                <a:cs typeface="Arial Narrow"/>
              </a:endParaRPr>
            </a:p>
            <a:p>
              <a:pPr algn="r"/>
              <a:r>
                <a:rPr lang="en-US" sz="1400" dirty="0" smtClean="0">
                  <a:latin typeface="Arial Narrow"/>
                  <a:cs typeface="Arial Narrow"/>
                </a:rPr>
                <a:t>2013</a:t>
              </a:r>
              <a:endParaRPr lang="en-US" sz="1400" dirty="0">
                <a:latin typeface="Arial Narrow"/>
                <a:cs typeface="Arial Narrow"/>
              </a:endParaRPr>
            </a:p>
          </p:txBody>
        </p:sp>
        <p:sp>
          <p:nvSpPr>
            <p:cNvPr id="20" name="Rectangular Callout 19"/>
            <p:cNvSpPr/>
            <p:nvPr/>
          </p:nvSpPr>
          <p:spPr>
            <a:xfrm>
              <a:off x="4029736" y="1145608"/>
              <a:ext cx="2022709" cy="493766"/>
            </a:xfrm>
            <a:prstGeom prst="wedgeRectCallout">
              <a:avLst>
                <a:gd name="adj1" fmla="val -61653"/>
                <a:gd name="adj2" fmla="val 5458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204626" y="1227722"/>
              <a:ext cx="16543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Universidad Madrid</a:t>
              </a:r>
              <a:endParaRPr lang="en-US" sz="1400" b="1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23" name="Rectangular Callout 22"/>
            <p:cNvSpPr/>
            <p:nvPr/>
          </p:nvSpPr>
          <p:spPr>
            <a:xfrm rot="10800000">
              <a:off x="875684" y="2128696"/>
              <a:ext cx="2022709" cy="493766"/>
            </a:xfrm>
            <a:prstGeom prst="wedgeRectCallout">
              <a:avLst>
                <a:gd name="adj1" fmla="val -61653"/>
                <a:gd name="adj2" fmla="val 5458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56638" y="2233997"/>
              <a:ext cx="16543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Universidad Madrid</a:t>
              </a:r>
              <a:endParaRPr lang="en-US" sz="1400" b="1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891028" y="2082410"/>
              <a:ext cx="16543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err="1" smtClean="0">
                  <a:latin typeface="Arial Narrow"/>
                  <a:cs typeface="Arial Narrow"/>
                </a:rPr>
                <a:t>Doctorado</a:t>
              </a:r>
              <a:endParaRPr lang="en-US" sz="1400" b="1" dirty="0" smtClean="0">
                <a:latin typeface="Arial Narrow"/>
                <a:cs typeface="Arial Narrow"/>
              </a:endParaRPr>
            </a:p>
            <a:p>
              <a:r>
                <a:rPr lang="en-US" sz="1400" dirty="0" smtClean="0">
                  <a:latin typeface="Arial Narrow"/>
                  <a:cs typeface="Arial Narrow"/>
                </a:rPr>
                <a:t>2013</a:t>
              </a:r>
              <a:endParaRPr lang="en-US" sz="1400" dirty="0">
                <a:latin typeface="Arial Narrow"/>
                <a:cs typeface="Arial Narrow"/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2479485" y="4044783"/>
              <a:ext cx="2090573" cy="533129"/>
            </a:xfrm>
            <a:prstGeom prst="roundRect">
              <a:avLst/>
            </a:prstGeom>
            <a:solidFill>
              <a:srgbClr val="35BAC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 smtClean="0">
                  <a:latin typeface="Century Gothic"/>
                  <a:cs typeface="Century Gothic"/>
                </a:rPr>
                <a:t>      EXPERIENCIA</a:t>
              </a:r>
              <a:endParaRPr lang="en-US" b="1" dirty="0">
                <a:latin typeface="Century Gothic"/>
                <a:cs typeface="Century Gothic"/>
              </a:endParaRPr>
            </a:p>
          </p:txBody>
        </p:sp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30162" y="4101732"/>
              <a:ext cx="441097" cy="355885"/>
            </a:xfrm>
            <a:prstGeom prst="rect">
              <a:avLst/>
            </a:prstGeom>
          </p:spPr>
        </p:pic>
        <p:sp>
          <p:nvSpPr>
            <p:cNvPr id="30" name="Oval Callout 29"/>
            <p:cNvSpPr/>
            <p:nvPr/>
          </p:nvSpPr>
          <p:spPr>
            <a:xfrm>
              <a:off x="4204627" y="2622463"/>
              <a:ext cx="1340716" cy="1307342"/>
            </a:xfrm>
            <a:prstGeom prst="wedgeEllipseCallout">
              <a:avLst>
                <a:gd name="adj1" fmla="val -68416"/>
                <a:gd name="adj2" fmla="val 795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4376554" y="2780835"/>
              <a:ext cx="1001656" cy="100165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040070" y="3009627"/>
              <a:ext cx="16543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400" b="1" dirty="0" smtClean="0">
                  <a:latin typeface="Arial Narrow"/>
                  <a:cs typeface="Arial Narrow"/>
                </a:rPr>
                <a:t>Magna Cum </a:t>
              </a:r>
            </a:p>
            <a:p>
              <a:pPr algn="ctr"/>
              <a:r>
                <a:rPr lang="es-ES_tradnl" sz="1400" b="1" dirty="0" smtClean="0">
                  <a:latin typeface="Arial Narrow"/>
                  <a:cs typeface="Arial Narrow"/>
                </a:rPr>
                <a:t>Laude</a:t>
              </a:r>
              <a:endParaRPr lang="en-US" sz="1400" b="1" dirty="0">
                <a:latin typeface="Arial Narrow"/>
                <a:cs typeface="Arial Narrow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80721" y="3017026"/>
              <a:ext cx="16543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err="1" smtClean="0">
                  <a:latin typeface="Arial Narrow"/>
                  <a:cs typeface="Arial Narrow"/>
                </a:rPr>
                <a:t>Licenciatura</a:t>
              </a:r>
              <a:endParaRPr lang="en-US" sz="1400" b="1" dirty="0" smtClean="0">
                <a:latin typeface="Arial Narrow"/>
                <a:cs typeface="Arial Narrow"/>
              </a:endParaRPr>
            </a:p>
            <a:p>
              <a:pPr algn="r"/>
              <a:r>
                <a:rPr lang="en-US" sz="1400" dirty="0" smtClean="0">
                  <a:latin typeface="Arial Narrow"/>
                  <a:cs typeface="Arial Narrow"/>
                </a:rPr>
                <a:t>2008</a:t>
              </a:r>
              <a:endParaRPr lang="en-US" sz="1400" dirty="0">
                <a:latin typeface="Arial Narrow"/>
                <a:cs typeface="Arial Narrow"/>
              </a:endParaRPr>
            </a:p>
          </p:txBody>
        </p:sp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02505" y="2613782"/>
              <a:ext cx="342900" cy="393700"/>
            </a:xfrm>
            <a:prstGeom prst="rect">
              <a:avLst/>
            </a:prstGeom>
          </p:spPr>
        </p:pic>
        <p:sp>
          <p:nvSpPr>
            <p:cNvPr id="26" name="Oval 25"/>
            <p:cNvSpPr/>
            <p:nvPr/>
          </p:nvSpPr>
          <p:spPr>
            <a:xfrm>
              <a:off x="3300271" y="5019765"/>
              <a:ext cx="410498" cy="410498"/>
            </a:xfrm>
            <a:prstGeom prst="ellipse">
              <a:avLst/>
            </a:prstGeom>
            <a:solidFill>
              <a:schemeClr val="bg1"/>
            </a:solidFill>
            <a:ln w="57150" cmpd="sng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3300271" y="5922165"/>
              <a:ext cx="410498" cy="410498"/>
            </a:xfrm>
            <a:prstGeom prst="ellipse">
              <a:avLst/>
            </a:prstGeom>
            <a:solidFill>
              <a:schemeClr val="bg1"/>
            </a:solidFill>
            <a:ln w="57150" cmpd="sng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3300271" y="6800258"/>
              <a:ext cx="410498" cy="410498"/>
            </a:xfrm>
            <a:prstGeom prst="ellipse">
              <a:avLst/>
            </a:prstGeom>
            <a:solidFill>
              <a:schemeClr val="bg1"/>
            </a:solidFill>
            <a:ln w="57150" cmpd="sng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ular Callout 35"/>
            <p:cNvSpPr/>
            <p:nvPr/>
          </p:nvSpPr>
          <p:spPr>
            <a:xfrm rot="10800000">
              <a:off x="873291" y="4813840"/>
              <a:ext cx="2022709" cy="987855"/>
            </a:xfrm>
            <a:prstGeom prst="wedgeRectCallout">
              <a:avLst>
                <a:gd name="adj1" fmla="val -62428"/>
                <a:gd name="adj2" fmla="val 387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56638" y="4865876"/>
              <a:ext cx="16543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Director</a:t>
              </a:r>
              <a:endParaRPr lang="en-US" sz="1400" b="1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888637" y="4984291"/>
              <a:ext cx="16543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err="1" smtClean="0">
                  <a:latin typeface="Arial Narrow"/>
                  <a:cs typeface="Arial Narrow"/>
                </a:rPr>
                <a:t>Banco</a:t>
              </a:r>
              <a:r>
                <a:rPr lang="en-US" sz="1400" b="1" dirty="0" smtClean="0">
                  <a:latin typeface="Arial Narrow"/>
                  <a:cs typeface="Arial Narrow"/>
                </a:rPr>
                <a:t> X</a:t>
              </a:r>
            </a:p>
            <a:p>
              <a:r>
                <a:rPr lang="en-US" sz="1400" dirty="0" smtClean="0">
                  <a:latin typeface="Arial Narrow"/>
                  <a:cs typeface="Arial Narrow"/>
                </a:rPr>
                <a:t>2013</a:t>
              </a:r>
              <a:endParaRPr lang="en-US" sz="1400" dirty="0">
                <a:latin typeface="Arial Narrow"/>
                <a:cs typeface="Arial Narrow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478330" y="5918907"/>
              <a:ext cx="16543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err="1" smtClean="0">
                  <a:latin typeface="Arial Narrow"/>
                  <a:cs typeface="Arial Narrow"/>
                </a:rPr>
                <a:t>Empresa</a:t>
              </a:r>
              <a:r>
                <a:rPr lang="en-US" sz="1400" b="1" dirty="0" smtClean="0">
                  <a:latin typeface="Arial Narrow"/>
                  <a:cs typeface="Arial Narrow"/>
                </a:rPr>
                <a:t> Y</a:t>
              </a:r>
            </a:p>
            <a:p>
              <a:pPr algn="r"/>
              <a:r>
                <a:rPr lang="en-US" sz="1400" dirty="0" smtClean="0">
                  <a:latin typeface="Arial Narrow"/>
                  <a:cs typeface="Arial Narrow"/>
                </a:rPr>
                <a:t>2008</a:t>
              </a:r>
              <a:endParaRPr lang="en-US" sz="1400" dirty="0">
                <a:latin typeface="Arial Narrow"/>
                <a:cs typeface="Arial Narrow"/>
              </a:endParaRPr>
            </a:p>
          </p:txBody>
        </p:sp>
        <p:sp>
          <p:nvSpPr>
            <p:cNvPr id="40" name="Rectangular Callout 39"/>
            <p:cNvSpPr/>
            <p:nvPr/>
          </p:nvSpPr>
          <p:spPr>
            <a:xfrm>
              <a:off x="4043358" y="5801695"/>
              <a:ext cx="2022709" cy="857486"/>
            </a:xfrm>
            <a:prstGeom prst="wedgeRectCallout">
              <a:avLst>
                <a:gd name="adj1" fmla="val -62428"/>
                <a:gd name="adj2" fmla="val -11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066243" y="5870997"/>
              <a:ext cx="16543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Universidad Madrid</a:t>
              </a:r>
              <a:endParaRPr lang="en-US" sz="1400" b="1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961057" y="5172164"/>
              <a:ext cx="1934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A cargo de </a:t>
              </a:r>
              <a:r>
                <a:rPr lang="en-US" sz="14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tal</a:t>
              </a:r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y </a:t>
              </a:r>
              <a:r>
                <a:rPr lang="en-US" sz="14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tal</a:t>
              </a:r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y </a:t>
              </a:r>
              <a:r>
                <a:rPr lang="en-US" sz="14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tal</a:t>
              </a:r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y </a:t>
              </a:r>
              <a:r>
                <a:rPr lang="en-US" sz="14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más</a:t>
              </a:r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</a:t>
              </a:r>
              <a:r>
                <a:rPr lang="en-US" sz="14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tal</a:t>
              </a:r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, </a:t>
              </a:r>
              <a:r>
                <a:rPr lang="en-US" sz="14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detalla</a:t>
              </a:r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</a:t>
              </a:r>
              <a:r>
                <a:rPr lang="en-US" sz="14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tu</a:t>
              </a:r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</a:t>
              </a:r>
              <a:r>
                <a:rPr lang="en-US" sz="14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puesto</a:t>
              </a:r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.</a:t>
              </a:r>
              <a:endParaRPr lang="en-US" sz="1400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077933" y="6129237"/>
              <a:ext cx="1934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A cargo de </a:t>
              </a:r>
              <a:r>
                <a:rPr lang="en-US" sz="14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tal</a:t>
              </a:r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y </a:t>
              </a:r>
              <a:r>
                <a:rPr lang="en-US" sz="14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tal</a:t>
              </a:r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y </a:t>
              </a:r>
              <a:r>
                <a:rPr lang="en-US" sz="14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tal</a:t>
              </a:r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y </a:t>
              </a:r>
              <a:r>
                <a:rPr lang="en-US" sz="14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más</a:t>
              </a:r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</a:t>
              </a:r>
              <a:r>
                <a:rPr lang="en-US" sz="14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tal</a:t>
              </a:r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, </a:t>
              </a:r>
              <a:r>
                <a:rPr lang="en-US" sz="14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detalla</a:t>
              </a:r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</a:t>
              </a:r>
              <a:r>
                <a:rPr lang="en-US" sz="14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tu</a:t>
              </a:r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 </a:t>
              </a:r>
              <a:r>
                <a:rPr lang="en-US" sz="1400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puesto</a:t>
              </a:r>
              <a:r>
                <a:rPr lang="en-US" sz="1400" dirty="0" smtClean="0">
                  <a:solidFill>
                    <a:schemeClr val="bg1"/>
                  </a:solidFill>
                  <a:latin typeface="Arial Narrow"/>
                  <a:cs typeface="Arial Narrow"/>
                </a:rPr>
                <a:t>.</a:t>
              </a:r>
              <a:endParaRPr lang="en-US" sz="1400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3934087" y="6825185"/>
              <a:ext cx="16543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err="1" smtClean="0">
                  <a:latin typeface="Arial Narrow"/>
                  <a:cs typeface="Arial Narrow"/>
                </a:rPr>
                <a:t>Banco</a:t>
              </a:r>
              <a:r>
                <a:rPr lang="en-US" sz="1400" b="1" dirty="0" smtClean="0">
                  <a:latin typeface="Arial Narrow"/>
                  <a:cs typeface="Arial Narrow"/>
                </a:rPr>
                <a:t> X</a:t>
              </a:r>
            </a:p>
            <a:p>
              <a:r>
                <a:rPr lang="en-US" sz="1400" dirty="0" smtClean="0">
                  <a:latin typeface="Arial Narrow"/>
                  <a:cs typeface="Arial Narrow"/>
                </a:rPr>
                <a:t>2013</a:t>
              </a:r>
              <a:endParaRPr lang="en-US" sz="1400" dirty="0">
                <a:latin typeface="Arial Narrow"/>
                <a:cs typeface="Arial Narrow"/>
              </a:endParaRPr>
            </a:p>
          </p:txBody>
        </p:sp>
        <p:sp>
          <p:nvSpPr>
            <p:cNvPr id="145" name="Rectangular Callout 144"/>
            <p:cNvSpPr/>
            <p:nvPr/>
          </p:nvSpPr>
          <p:spPr>
            <a:xfrm rot="10800000">
              <a:off x="1714534" y="6797678"/>
              <a:ext cx="1183858" cy="493766"/>
            </a:xfrm>
            <a:prstGeom prst="wedgeRectCallout">
              <a:avLst>
                <a:gd name="adj1" fmla="val -61653"/>
                <a:gd name="adj2" fmla="val 5458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956638" y="6902979"/>
              <a:ext cx="16543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err="1" smtClean="0">
                  <a:solidFill>
                    <a:schemeClr val="bg1"/>
                  </a:solidFill>
                  <a:latin typeface="Arial Narrow"/>
                  <a:cs typeface="Arial Narrow"/>
                </a:rPr>
                <a:t>Becario</a:t>
              </a:r>
              <a:endParaRPr lang="en-US" sz="1400" b="1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  <p:pic>
          <p:nvPicPr>
            <p:cNvPr id="147" name="Picture 14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3809" y="836928"/>
              <a:ext cx="266700" cy="368300"/>
            </a:xfrm>
            <a:prstGeom prst="rect">
              <a:avLst/>
            </a:prstGeom>
          </p:spPr>
        </p:pic>
      </p:grpSp>
      <p:sp>
        <p:nvSpPr>
          <p:cNvPr id="148" name="Rectangle 147"/>
          <p:cNvSpPr/>
          <p:nvPr/>
        </p:nvSpPr>
        <p:spPr>
          <a:xfrm>
            <a:off x="418475" y="788386"/>
            <a:ext cx="3429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 smtClean="0">
                <a:latin typeface="Arial Narrow"/>
                <a:cs typeface="Arial Narrow"/>
              </a:rPr>
              <a:t>+34 123 543 679</a:t>
            </a:r>
          </a:p>
          <a:p>
            <a:r>
              <a:rPr lang="en-US" sz="1200" b="1" dirty="0" err="1" smtClean="0">
                <a:latin typeface="Arial Narrow"/>
                <a:cs typeface="Arial Narrow"/>
              </a:rPr>
              <a:t>correo@correo.com</a:t>
            </a:r>
            <a:endParaRPr lang="en-US" sz="1200" b="1" dirty="0">
              <a:latin typeface="Arial Narrow"/>
              <a:cs typeface="Arial Narrow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125885" y="224480"/>
            <a:ext cx="2203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 Narrow"/>
                <a:cs typeface="Arial Narrow"/>
              </a:rPr>
              <a:t>VILMA NÚÑEZ</a:t>
            </a:r>
            <a:endParaRPr lang="en-US" sz="2800" b="1" dirty="0">
              <a:latin typeface="Arial Narrow"/>
              <a:cs typeface="Arial Narrow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1" y="7699004"/>
            <a:ext cx="6858000" cy="220699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TextBox 94"/>
          <p:cNvSpPr txBox="1"/>
          <p:nvPr/>
        </p:nvSpPr>
        <p:spPr>
          <a:xfrm>
            <a:off x="710615" y="7808769"/>
            <a:ext cx="1862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 Narrow"/>
                <a:cs typeface="Arial Narrow"/>
              </a:rPr>
              <a:t>APTITUDES</a:t>
            </a:r>
            <a:endParaRPr lang="en-US" sz="2000" b="1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938240" y="7808769"/>
            <a:ext cx="1862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 Narrow"/>
                <a:cs typeface="Arial Narrow"/>
              </a:rPr>
              <a:t>INTERESES</a:t>
            </a:r>
            <a:endParaRPr lang="en-US" sz="2000" b="1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499883" y="7808769"/>
            <a:ext cx="1862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 Narrow"/>
                <a:cs typeface="Arial Narrow"/>
              </a:rPr>
              <a:t>SOCIAL</a:t>
            </a:r>
            <a:endParaRPr lang="en-US" sz="2000" b="1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35201" y="8361925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OFFICE</a:t>
            </a:r>
            <a:endParaRPr lang="en-US" sz="1100" b="1" dirty="0">
              <a:latin typeface="Arial Narrow"/>
              <a:cs typeface="Arial Narrow"/>
            </a:endParaRPr>
          </a:p>
        </p:txBody>
      </p:sp>
      <p:pic>
        <p:nvPicPr>
          <p:cNvPr id="99" name="Picture 9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3216" y="7734999"/>
            <a:ext cx="528540" cy="499534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3816" y="7717734"/>
            <a:ext cx="516799" cy="516799"/>
          </a:xfrm>
          <a:prstGeom prst="rect">
            <a:avLst/>
          </a:prstGeom>
        </p:spPr>
      </p:pic>
      <p:sp>
        <p:nvSpPr>
          <p:cNvPr id="101" name="TextBox 100"/>
          <p:cNvSpPr txBox="1"/>
          <p:nvPr/>
        </p:nvSpPr>
        <p:spPr>
          <a:xfrm>
            <a:off x="142778" y="8668864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PHOTOSHOP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42778" y="8964469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RRSS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50355" y="9271408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ILLUSTRATOR</a:t>
            </a:r>
            <a:endParaRPr lang="en-US" sz="1100" b="1" dirty="0">
              <a:latin typeface="Arial Narrow"/>
              <a:cs typeface="Arial Narrow"/>
            </a:endParaRPr>
          </a:p>
        </p:txBody>
      </p:sp>
      <p:grpSp>
        <p:nvGrpSpPr>
          <p:cNvPr id="104" name="Group 103"/>
          <p:cNvGrpSpPr/>
          <p:nvPr/>
        </p:nvGrpSpPr>
        <p:grpSpPr>
          <a:xfrm>
            <a:off x="1045226" y="8668864"/>
            <a:ext cx="1134242" cy="212569"/>
            <a:chOff x="1010936" y="7809075"/>
            <a:chExt cx="1665082" cy="312054"/>
          </a:xfrm>
        </p:grpSpPr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76213" y="7809203"/>
              <a:ext cx="328172" cy="311926"/>
            </a:xfrm>
            <a:prstGeom prst="rect">
              <a:avLst/>
            </a:prstGeom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04385" y="7809203"/>
              <a:ext cx="328172" cy="311926"/>
            </a:xfrm>
            <a:prstGeom prst="rect">
              <a:avLst/>
            </a:prstGeom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347845" y="7809075"/>
              <a:ext cx="328173" cy="311926"/>
            </a:xfrm>
            <a:prstGeom prst="rect">
              <a:avLst/>
            </a:prstGeom>
          </p:spPr>
        </p:pic>
      </p:grpSp>
      <p:grpSp>
        <p:nvGrpSpPr>
          <p:cNvPr id="110" name="Group 109"/>
          <p:cNvGrpSpPr/>
          <p:nvPr/>
        </p:nvGrpSpPr>
        <p:grpSpPr>
          <a:xfrm>
            <a:off x="1037805" y="8361925"/>
            <a:ext cx="1128204" cy="212569"/>
            <a:chOff x="1010936" y="7809075"/>
            <a:chExt cx="1656218" cy="312054"/>
          </a:xfrm>
        </p:grpSpPr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338982" y="7809075"/>
              <a:ext cx="328172" cy="311926"/>
            </a:xfrm>
            <a:prstGeom prst="rect">
              <a:avLst/>
            </a:prstGeom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76213" y="7809203"/>
              <a:ext cx="328172" cy="311926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04385" y="7809203"/>
              <a:ext cx="328172" cy="311926"/>
            </a:xfrm>
            <a:prstGeom prst="rect">
              <a:avLst/>
            </a:prstGeom>
          </p:spPr>
        </p:pic>
      </p:grpSp>
      <p:grpSp>
        <p:nvGrpSpPr>
          <p:cNvPr id="116" name="Group 115"/>
          <p:cNvGrpSpPr/>
          <p:nvPr/>
        </p:nvGrpSpPr>
        <p:grpSpPr>
          <a:xfrm>
            <a:off x="1045226" y="9288585"/>
            <a:ext cx="1134280" cy="212482"/>
            <a:chOff x="1010936" y="7809075"/>
            <a:chExt cx="1665137" cy="311926"/>
          </a:xfrm>
        </p:grpSpPr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347902" y="7809075"/>
              <a:ext cx="328171" cy="311926"/>
            </a:xfrm>
            <a:prstGeom prst="rect">
              <a:avLst/>
            </a:prstGeom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</p:grpSp>
      <p:grpSp>
        <p:nvGrpSpPr>
          <p:cNvPr id="120" name="Group 119"/>
          <p:cNvGrpSpPr/>
          <p:nvPr/>
        </p:nvGrpSpPr>
        <p:grpSpPr>
          <a:xfrm>
            <a:off x="1037805" y="8981641"/>
            <a:ext cx="1128204" cy="212569"/>
            <a:chOff x="1010936" y="7809075"/>
            <a:chExt cx="1656218" cy="312054"/>
          </a:xfrm>
        </p:grpSpPr>
        <p:pic>
          <p:nvPicPr>
            <p:cNvPr id="121" name="Picture 12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338982" y="7809075"/>
              <a:ext cx="328172" cy="311926"/>
            </a:xfrm>
            <a:prstGeom prst="rect">
              <a:avLst/>
            </a:prstGeom>
          </p:spPr>
        </p:pic>
        <p:pic>
          <p:nvPicPr>
            <p:cNvPr id="122" name="Picture 12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123" name="Picture 12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76213" y="7809203"/>
              <a:ext cx="328172" cy="311926"/>
            </a:xfrm>
            <a:prstGeom prst="rect">
              <a:avLst/>
            </a:prstGeom>
          </p:spPr>
        </p:pic>
      </p:grpSp>
      <p:pic>
        <p:nvPicPr>
          <p:cNvPr id="125" name="Picture 1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18725" y="8981444"/>
            <a:ext cx="223548" cy="212482"/>
          </a:xfrm>
          <a:prstGeom prst="rect">
            <a:avLst/>
          </a:prstGeom>
        </p:spPr>
      </p:pic>
      <p:pic>
        <p:nvPicPr>
          <p:cNvPr id="126" name="Picture 1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98408" y="9288585"/>
            <a:ext cx="223548" cy="212482"/>
          </a:xfrm>
          <a:prstGeom prst="rect">
            <a:avLst/>
          </a:prstGeom>
        </p:spPr>
      </p:pic>
      <p:pic>
        <p:nvPicPr>
          <p:cNvPr id="127" name="Picture 1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26295" y="9290698"/>
            <a:ext cx="223548" cy="212482"/>
          </a:xfrm>
          <a:prstGeom prst="rect">
            <a:avLst/>
          </a:prstGeom>
        </p:spPr>
      </p:pic>
      <p:grpSp>
        <p:nvGrpSpPr>
          <p:cNvPr id="128" name="Group 127"/>
          <p:cNvGrpSpPr/>
          <p:nvPr/>
        </p:nvGrpSpPr>
        <p:grpSpPr>
          <a:xfrm>
            <a:off x="2479485" y="8281835"/>
            <a:ext cx="2226710" cy="1591463"/>
            <a:chOff x="4087457" y="3382229"/>
            <a:chExt cx="2850273" cy="2037131"/>
          </a:xfrm>
        </p:grpSpPr>
        <p:sp>
          <p:nvSpPr>
            <p:cNvPr id="129" name="Oval 128"/>
            <p:cNvSpPr/>
            <p:nvPr/>
          </p:nvSpPr>
          <p:spPr>
            <a:xfrm>
              <a:off x="4087457" y="3792207"/>
              <a:ext cx="1069557" cy="1069557"/>
            </a:xfrm>
            <a:prstGeom prst="ellipse">
              <a:avLst/>
            </a:prstGeom>
            <a:solidFill>
              <a:srgbClr val="FFFF00">
                <a:alpha val="58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b="1" dirty="0">
                <a:solidFill>
                  <a:schemeClr val="tx1"/>
                </a:solidFill>
              </a:endParaRPr>
            </a:p>
          </p:txBody>
        </p:sp>
        <p:sp>
          <p:nvSpPr>
            <p:cNvPr id="130" name="Oval 129"/>
            <p:cNvSpPr/>
            <p:nvPr/>
          </p:nvSpPr>
          <p:spPr>
            <a:xfrm>
              <a:off x="4754197" y="3382229"/>
              <a:ext cx="1578606" cy="1578605"/>
            </a:xfrm>
            <a:prstGeom prst="ellipse">
              <a:avLst/>
            </a:prstGeom>
            <a:solidFill>
              <a:srgbClr val="FFFFFF">
                <a:alpha val="58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131" name="Oval 130"/>
            <p:cNvSpPr/>
            <p:nvPr/>
          </p:nvSpPr>
          <p:spPr>
            <a:xfrm>
              <a:off x="5957325" y="4277620"/>
              <a:ext cx="883599" cy="883597"/>
            </a:xfrm>
            <a:prstGeom prst="ellipse">
              <a:avLst/>
            </a:prstGeom>
            <a:solidFill>
              <a:schemeClr val="accent3">
                <a:lumMod val="60000"/>
                <a:lumOff val="40000"/>
                <a:alpha val="5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/>
            <p:cNvSpPr/>
            <p:nvPr/>
          </p:nvSpPr>
          <p:spPr>
            <a:xfrm>
              <a:off x="4754197" y="4535763"/>
              <a:ext cx="883597" cy="883597"/>
            </a:xfrm>
            <a:prstGeom prst="ellipse">
              <a:avLst/>
            </a:prstGeom>
            <a:solidFill>
              <a:schemeClr val="accent4">
                <a:alpha val="5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053459" y="3470518"/>
              <a:ext cx="884271" cy="817054"/>
            </a:xfrm>
            <a:prstGeom prst="ellipse">
              <a:avLst/>
            </a:prstGeom>
            <a:solidFill>
              <a:schemeClr val="tx2">
                <a:alpha val="5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34" name="TextBox 133"/>
          <p:cNvSpPr txBox="1"/>
          <p:nvPr/>
        </p:nvSpPr>
        <p:spPr>
          <a:xfrm>
            <a:off x="3991757" y="8472886"/>
            <a:ext cx="18711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MÚSICA</a:t>
            </a:r>
            <a:endParaRPr lang="en-US" sz="1400" b="1" dirty="0"/>
          </a:p>
        </p:txBody>
      </p:sp>
      <p:sp>
        <p:nvSpPr>
          <p:cNvPr id="135" name="TextBox 134"/>
          <p:cNvSpPr txBox="1"/>
          <p:nvPr/>
        </p:nvSpPr>
        <p:spPr>
          <a:xfrm>
            <a:off x="3008915" y="8613995"/>
            <a:ext cx="1871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MARKETING </a:t>
            </a:r>
          </a:p>
          <a:p>
            <a:r>
              <a:rPr lang="en-US" sz="1400" b="1" dirty="0" smtClean="0"/>
              <a:t>&amp; PUBLICIDAD</a:t>
            </a:r>
            <a:endParaRPr lang="en-US" sz="1400" b="1" dirty="0"/>
          </a:p>
        </p:txBody>
      </p:sp>
      <p:sp>
        <p:nvSpPr>
          <p:cNvPr id="136" name="TextBox 135"/>
          <p:cNvSpPr txBox="1"/>
          <p:nvPr/>
        </p:nvSpPr>
        <p:spPr>
          <a:xfrm>
            <a:off x="2961895" y="9380993"/>
            <a:ext cx="18711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DISEÑO</a:t>
            </a:r>
            <a:endParaRPr lang="en-US" sz="1400" b="1" dirty="0"/>
          </a:p>
        </p:txBody>
      </p:sp>
      <p:sp>
        <p:nvSpPr>
          <p:cNvPr id="137" name="TextBox 136"/>
          <p:cNvSpPr txBox="1"/>
          <p:nvPr/>
        </p:nvSpPr>
        <p:spPr>
          <a:xfrm>
            <a:off x="4014437" y="9206581"/>
            <a:ext cx="18711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RRSS</a:t>
            </a:r>
            <a:endParaRPr lang="en-US" sz="1400" b="1" dirty="0"/>
          </a:p>
        </p:txBody>
      </p:sp>
      <p:sp>
        <p:nvSpPr>
          <p:cNvPr id="138" name="TextBox 137"/>
          <p:cNvSpPr txBox="1"/>
          <p:nvPr/>
        </p:nvSpPr>
        <p:spPr>
          <a:xfrm>
            <a:off x="2383168" y="8844597"/>
            <a:ext cx="18711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LIBROS</a:t>
            </a:r>
            <a:endParaRPr lang="en-US" sz="1400" b="1" dirty="0"/>
          </a:p>
        </p:txBody>
      </p:sp>
      <p:sp>
        <p:nvSpPr>
          <p:cNvPr id="139" name="TextBox 138"/>
          <p:cNvSpPr txBox="1"/>
          <p:nvPr/>
        </p:nvSpPr>
        <p:spPr>
          <a:xfrm>
            <a:off x="5030737" y="8360842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TWITTER - @VILMANUNEZ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5038314" y="8667781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FACEBOOK - VILMANUNEZ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5038314" y="8963386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WEB – VILMANUNEZ.COM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5045891" y="9270325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SKYPE - VILMANUNEZ</a:t>
            </a:r>
            <a:endParaRPr lang="en-US" sz="1100" b="1" dirty="0">
              <a:latin typeface="Arial Narrow"/>
              <a:cs typeface="Arial Narrow"/>
            </a:endParaRPr>
          </a:p>
        </p:txBody>
      </p:sp>
      <p:pic>
        <p:nvPicPr>
          <p:cNvPr id="143" name="Picture 14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49603" y="7778887"/>
            <a:ext cx="482410" cy="43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684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-1"/>
            <a:ext cx="6858000" cy="296969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0986" y="158160"/>
            <a:ext cx="2045931" cy="2066597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150877" y="2245419"/>
            <a:ext cx="6231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Arial Narrow"/>
                <a:cs typeface="Arial Narrow"/>
              </a:rPr>
              <a:t>VILMA NÚÑEZ</a:t>
            </a:r>
            <a:endParaRPr lang="en-US" sz="3600" b="1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969698"/>
            <a:ext cx="6858000" cy="149418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364846" y="3131493"/>
            <a:ext cx="3808995" cy="1178841"/>
            <a:chOff x="2580895" y="813227"/>
            <a:chExt cx="3808995" cy="1178841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76224" y="1578945"/>
              <a:ext cx="266700" cy="3683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2960890" y="1530403"/>
              <a:ext cx="3429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sz="1200" b="1" dirty="0" smtClean="0">
                  <a:latin typeface="Arial Narrow"/>
                  <a:cs typeface="Arial Narrow"/>
                </a:rPr>
                <a:t>+34 123 543 679</a:t>
              </a:r>
            </a:p>
            <a:p>
              <a:r>
                <a:rPr lang="en-US" sz="1200" b="1" dirty="0" err="1" smtClean="0">
                  <a:latin typeface="Arial Narrow"/>
                  <a:cs typeface="Arial Narrow"/>
                </a:rPr>
                <a:t>correo@correo.com</a:t>
              </a:r>
              <a:endParaRPr lang="en-US" sz="1200" b="1" dirty="0">
                <a:latin typeface="Arial Narrow"/>
                <a:cs typeface="Arial Narrow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80895" y="858050"/>
              <a:ext cx="381000" cy="393700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2954606" y="813227"/>
              <a:ext cx="3429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sz="1200" b="1" dirty="0" err="1" smtClean="0">
                  <a:latin typeface="Arial Narrow"/>
                  <a:cs typeface="Arial Narrow"/>
                </a:rPr>
                <a:t>Calle</a:t>
              </a:r>
              <a:r>
                <a:rPr lang="en-US" sz="1200" b="1" dirty="0" smtClean="0">
                  <a:latin typeface="Arial Narrow"/>
                  <a:cs typeface="Arial Narrow"/>
                </a:rPr>
                <a:t> </a:t>
              </a:r>
              <a:r>
                <a:rPr lang="en-US" sz="1200" b="1" dirty="0" err="1" smtClean="0">
                  <a:latin typeface="Arial Narrow"/>
                  <a:cs typeface="Arial Narrow"/>
                </a:rPr>
                <a:t>Nombre</a:t>
              </a:r>
              <a:r>
                <a:rPr lang="en-US" sz="1200" b="1" dirty="0" smtClean="0">
                  <a:latin typeface="Arial Narrow"/>
                  <a:cs typeface="Arial Narrow"/>
                </a:rPr>
                <a:t> #1</a:t>
              </a:r>
            </a:p>
            <a:p>
              <a:r>
                <a:rPr lang="en-US" sz="1200" b="1" dirty="0" smtClean="0">
                  <a:latin typeface="Arial Narrow"/>
                  <a:cs typeface="Arial Narrow"/>
                </a:rPr>
                <a:t>Madrid, </a:t>
              </a:r>
              <a:r>
                <a:rPr lang="en-US" sz="1200" b="1" dirty="0" err="1" smtClean="0">
                  <a:latin typeface="Arial Narrow"/>
                  <a:cs typeface="Arial Narrow"/>
                </a:rPr>
                <a:t>España</a:t>
              </a:r>
              <a:endParaRPr lang="en-US" sz="1200" b="1" dirty="0">
                <a:latin typeface="Arial Narrow"/>
                <a:cs typeface="Arial Narrow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6858" y="3904701"/>
            <a:ext cx="381000" cy="3683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6858" y="3157639"/>
            <a:ext cx="381000" cy="3683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457858" y="3140110"/>
            <a:ext cx="3429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 err="1" smtClean="0">
                <a:latin typeface="Arial Narrow"/>
                <a:cs typeface="Arial Narrow"/>
              </a:rPr>
              <a:t>Url</a:t>
            </a:r>
            <a:r>
              <a:rPr lang="en-US" sz="1200" b="1" dirty="0" smtClean="0">
                <a:latin typeface="Arial Narrow"/>
                <a:cs typeface="Arial Narrow"/>
              </a:rPr>
              <a:t> </a:t>
            </a:r>
            <a:r>
              <a:rPr lang="en-US" sz="1200" b="1" dirty="0" err="1" smtClean="0">
                <a:latin typeface="Arial Narrow"/>
                <a:cs typeface="Arial Narrow"/>
              </a:rPr>
              <a:t>linkedin</a:t>
            </a:r>
            <a:endParaRPr lang="en-US" sz="1200" b="1" dirty="0">
              <a:latin typeface="Arial Narrow"/>
              <a:cs typeface="Arial Narrow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457858" y="3931373"/>
            <a:ext cx="3429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 err="1" smtClean="0">
                <a:latin typeface="Arial Narrow"/>
                <a:cs typeface="Arial Narrow"/>
              </a:rPr>
              <a:t>Url</a:t>
            </a:r>
            <a:r>
              <a:rPr lang="en-US" sz="1200" b="1" dirty="0" smtClean="0">
                <a:latin typeface="Arial Narrow"/>
                <a:cs typeface="Arial Narrow"/>
              </a:rPr>
              <a:t> twitter</a:t>
            </a:r>
            <a:endParaRPr lang="en-US" sz="1200" b="1" dirty="0">
              <a:latin typeface="Arial Narrow"/>
              <a:cs typeface="Arial Narrow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42761" y="4802846"/>
            <a:ext cx="2461637" cy="45719"/>
            <a:chOff x="242761" y="4744047"/>
            <a:chExt cx="6358039" cy="86770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ctangle 26"/>
          <p:cNvSpPr/>
          <p:nvPr/>
        </p:nvSpPr>
        <p:spPr>
          <a:xfrm>
            <a:off x="2691873" y="4616108"/>
            <a:ext cx="3429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latin typeface="Arial Narrow"/>
                <a:cs typeface="Arial Narrow"/>
              </a:rPr>
              <a:t>CRONOLOGÍA</a:t>
            </a:r>
            <a:endParaRPr lang="en-US" b="1" dirty="0">
              <a:latin typeface="Arial Narrow"/>
              <a:cs typeface="Arial Narrow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229356" y="5493714"/>
            <a:ext cx="6355289" cy="0"/>
          </a:xfrm>
          <a:prstGeom prst="line">
            <a:avLst/>
          </a:prstGeom>
          <a:ln w="57150" cmpd="sng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713456" y="5288465"/>
            <a:ext cx="410498" cy="410498"/>
          </a:xfrm>
          <a:prstGeom prst="ellipse">
            <a:avLst/>
          </a:prstGeom>
          <a:solidFill>
            <a:schemeClr val="accent2"/>
          </a:solidFill>
          <a:ln w="571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020488" y="5288465"/>
            <a:ext cx="410498" cy="410498"/>
          </a:xfrm>
          <a:prstGeom prst="ellipse">
            <a:avLst/>
          </a:prstGeom>
          <a:solidFill>
            <a:schemeClr val="accent2"/>
          </a:solidFill>
          <a:ln w="571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288513" y="5319303"/>
            <a:ext cx="410498" cy="410498"/>
          </a:xfrm>
          <a:prstGeom prst="ellipse">
            <a:avLst/>
          </a:prstGeom>
          <a:solidFill>
            <a:schemeClr val="accent2"/>
          </a:solidFill>
          <a:ln w="571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595545" y="5319303"/>
            <a:ext cx="410498" cy="410498"/>
          </a:xfrm>
          <a:prstGeom prst="ellipse">
            <a:avLst/>
          </a:prstGeom>
          <a:solidFill>
            <a:schemeClr val="accent2"/>
          </a:solidFill>
          <a:ln w="571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856834" y="5288465"/>
            <a:ext cx="410498" cy="410498"/>
          </a:xfrm>
          <a:prstGeom prst="ellipse">
            <a:avLst/>
          </a:prstGeom>
          <a:solidFill>
            <a:schemeClr val="accent2"/>
          </a:solidFill>
          <a:ln w="571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694008" y="5729801"/>
            <a:ext cx="5523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 Narrow"/>
                <a:cs typeface="Arial Narrow"/>
              </a:rPr>
              <a:t>2013</a:t>
            </a:r>
            <a:endParaRPr lang="en-US" sz="1200" dirty="0">
              <a:latin typeface="Arial Narrow"/>
              <a:cs typeface="Arial Narrow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996200" y="5743701"/>
            <a:ext cx="5523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 Narrow"/>
                <a:cs typeface="Arial Narrow"/>
              </a:rPr>
              <a:t>2012</a:t>
            </a:r>
            <a:endParaRPr lang="en-US" sz="1200" dirty="0">
              <a:latin typeface="Arial Narrow"/>
              <a:cs typeface="Arial Narrow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288513" y="5734081"/>
            <a:ext cx="5523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 Narrow"/>
                <a:cs typeface="Arial Narrow"/>
              </a:rPr>
              <a:t>2011</a:t>
            </a:r>
            <a:endParaRPr lang="en-US" sz="1200" dirty="0">
              <a:latin typeface="Arial Narrow"/>
              <a:cs typeface="Arial Narrow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567189" y="5747981"/>
            <a:ext cx="5523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 Narrow"/>
                <a:cs typeface="Arial Narrow"/>
              </a:rPr>
              <a:t>2010</a:t>
            </a:r>
            <a:endParaRPr lang="en-US" sz="1200" dirty="0">
              <a:latin typeface="Arial Narrow"/>
              <a:cs typeface="Arial Narrow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844303" y="5756805"/>
            <a:ext cx="5523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 Narrow"/>
                <a:cs typeface="Arial Narrow"/>
              </a:rPr>
              <a:t>2008</a:t>
            </a:r>
            <a:endParaRPr lang="en-US" sz="1200" dirty="0">
              <a:latin typeface="Arial Narrow"/>
              <a:cs typeface="Arial Narrow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37272" y="6006800"/>
            <a:ext cx="1022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 Narrow"/>
                <a:cs typeface="Arial Narrow"/>
              </a:rPr>
              <a:t>DIRECTOR</a:t>
            </a:r>
          </a:p>
          <a:p>
            <a:pPr algn="ctr"/>
            <a:r>
              <a:rPr lang="en-US" sz="1200" b="1" dirty="0" err="1" smtClean="0">
                <a:latin typeface="Arial Narrow"/>
                <a:cs typeface="Arial Narrow"/>
              </a:rPr>
              <a:t>Empresa</a:t>
            </a:r>
            <a:r>
              <a:rPr lang="en-US" sz="1200" b="1" dirty="0" smtClean="0">
                <a:latin typeface="Arial Narrow"/>
                <a:cs typeface="Arial Narrow"/>
              </a:rPr>
              <a:t> X</a:t>
            </a:r>
            <a:endParaRPr lang="en-US" sz="1200" b="1" dirty="0">
              <a:latin typeface="Arial Narrow"/>
              <a:cs typeface="Arial Narrow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9788" y="5381565"/>
            <a:ext cx="310512" cy="190542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03845" y="5358989"/>
            <a:ext cx="236638" cy="23663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2368" y="5357049"/>
            <a:ext cx="236638" cy="23663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70219" y="5379627"/>
            <a:ext cx="236638" cy="236638"/>
          </a:xfrm>
          <a:prstGeom prst="rect">
            <a:avLst/>
          </a:prstGeom>
        </p:spPr>
      </p:pic>
      <p:grpSp>
        <p:nvGrpSpPr>
          <p:cNvPr id="48" name="Group 47"/>
          <p:cNvGrpSpPr/>
          <p:nvPr/>
        </p:nvGrpSpPr>
        <p:grpSpPr>
          <a:xfrm>
            <a:off x="4151512" y="4805133"/>
            <a:ext cx="2461637" cy="45719"/>
            <a:chOff x="242761" y="4744047"/>
            <a:chExt cx="6358039" cy="86770"/>
          </a:xfrm>
        </p:grpSpPr>
        <p:cxnSp>
          <p:nvCxnSpPr>
            <p:cNvPr id="49" name="Straight Connector 48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2" name="Picture 5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7402" y="5400265"/>
            <a:ext cx="310512" cy="190542"/>
          </a:xfrm>
          <a:prstGeom prst="rect">
            <a:avLst/>
          </a:prstGeom>
        </p:spPr>
      </p:pic>
      <p:sp>
        <p:nvSpPr>
          <p:cNvPr id="53" name="Rectangle 52"/>
          <p:cNvSpPr/>
          <p:nvPr/>
        </p:nvSpPr>
        <p:spPr>
          <a:xfrm>
            <a:off x="1705011" y="5998524"/>
            <a:ext cx="1022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 Narrow"/>
                <a:cs typeface="Arial Narrow"/>
              </a:rPr>
              <a:t>DIRECTOR</a:t>
            </a:r>
          </a:p>
          <a:p>
            <a:pPr algn="ctr"/>
            <a:r>
              <a:rPr lang="en-US" sz="1200" b="1" dirty="0" err="1" smtClean="0">
                <a:latin typeface="Arial Narrow"/>
                <a:cs typeface="Arial Narrow"/>
              </a:rPr>
              <a:t>Empresa</a:t>
            </a:r>
            <a:r>
              <a:rPr lang="en-US" sz="1200" b="1" dirty="0" smtClean="0">
                <a:latin typeface="Arial Narrow"/>
                <a:cs typeface="Arial Narrow"/>
              </a:rPr>
              <a:t> X</a:t>
            </a:r>
            <a:endParaRPr lang="en-US" sz="1200" b="1" dirty="0">
              <a:latin typeface="Arial Narrow"/>
              <a:cs typeface="Arial Narrow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2983407" y="5992213"/>
            <a:ext cx="1022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 Narrow"/>
                <a:cs typeface="Arial Narrow"/>
              </a:rPr>
              <a:t>DIRECTOR</a:t>
            </a:r>
          </a:p>
          <a:p>
            <a:pPr algn="ctr"/>
            <a:r>
              <a:rPr lang="en-US" sz="1200" b="1" dirty="0" err="1" smtClean="0">
                <a:latin typeface="Arial Narrow"/>
                <a:cs typeface="Arial Narrow"/>
              </a:rPr>
              <a:t>Empresa</a:t>
            </a:r>
            <a:r>
              <a:rPr lang="en-US" sz="1200" b="1" dirty="0" smtClean="0">
                <a:latin typeface="Arial Narrow"/>
                <a:cs typeface="Arial Narrow"/>
              </a:rPr>
              <a:t> X</a:t>
            </a:r>
            <a:endParaRPr lang="en-US" sz="1200" b="1" dirty="0">
              <a:latin typeface="Arial Narrow"/>
              <a:cs typeface="Arial Narrow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4251146" y="5983937"/>
            <a:ext cx="1022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 Narrow"/>
                <a:cs typeface="Arial Narrow"/>
              </a:rPr>
              <a:t>Master</a:t>
            </a:r>
          </a:p>
          <a:p>
            <a:pPr algn="ctr"/>
            <a:r>
              <a:rPr lang="en-US" sz="1200" b="1" dirty="0" smtClean="0">
                <a:latin typeface="Arial Narrow"/>
                <a:cs typeface="Arial Narrow"/>
              </a:rPr>
              <a:t>Universidad</a:t>
            </a:r>
            <a:endParaRPr lang="en-US" sz="1200" b="1" dirty="0">
              <a:latin typeface="Arial Narrow"/>
              <a:cs typeface="Arial Narrow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558673" y="5976064"/>
            <a:ext cx="1022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 smtClean="0">
                <a:latin typeface="Arial Narrow"/>
                <a:cs typeface="Arial Narrow"/>
              </a:rPr>
              <a:t>Licenciatura</a:t>
            </a:r>
            <a:endParaRPr lang="en-US" sz="1200" b="1" dirty="0" smtClean="0">
              <a:latin typeface="Arial Narrow"/>
              <a:cs typeface="Arial Narrow"/>
            </a:endParaRPr>
          </a:p>
          <a:p>
            <a:pPr algn="ctr"/>
            <a:r>
              <a:rPr lang="en-US" sz="1200" b="1" dirty="0" smtClean="0">
                <a:latin typeface="Arial Narrow"/>
                <a:cs typeface="Arial Narrow"/>
              </a:rPr>
              <a:t>Universidad</a:t>
            </a:r>
            <a:endParaRPr lang="en-US" sz="1200" b="1" dirty="0">
              <a:latin typeface="Arial Narrow"/>
              <a:cs typeface="Arial Narrow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95713" y="7141279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OFFICE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03290" y="7448218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PHOTOSHOP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03290" y="7743823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RRSS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10867" y="8050762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ILLUSTRATOR</a:t>
            </a:r>
            <a:endParaRPr lang="en-US" sz="1100" b="1" dirty="0">
              <a:latin typeface="Arial Narrow"/>
              <a:cs typeface="Arial Narrow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1805738" y="7448218"/>
            <a:ext cx="1134242" cy="212569"/>
            <a:chOff x="1010936" y="7809075"/>
            <a:chExt cx="1665082" cy="312054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76213" y="7809203"/>
              <a:ext cx="328172" cy="311926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004385" y="7809203"/>
              <a:ext cx="328172" cy="311926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347845" y="7809075"/>
              <a:ext cx="328173" cy="311926"/>
            </a:xfrm>
            <a:prstGeom prst="rect">
              <a:avLst/>
            </a:prstGeom>
          </p:spPr>
        </p:pic>
      </p:grpSp>
      <p:grpSp>
        <p:nvGrpSpPr>
          <p:cNvPr id="67" name="Group 66"/>
          <p:cNvGrpSpPr/>
          <p:nvPr/>
        </p:nvGrpSpPr>
        <p:grpSpPr>
          <a:xfrm>
            <a:off x="1798317" y="7141279"/>
            <a:ext cx="1128204" cy="212569"/>
            <a:chOff x="1010936" y="7809075"/>
            <a:chExt cx="1656218" cy="312054"/>
          </a:xfrm>
        </p:grpSpPr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338982" y="7809075"/>
              <a:ext cx="328172" cy="311926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76213" y="7809203"/>
              <a:ext cx="328172" cy="311926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004385" y="7809203"/>
              <a:ext cx="328172" cy="311926"/>
            </a:xfrm>
            <a:prstGeom prst="rect">
              <a:avLst/>
            </a:prstGeom>
          </p:spPr>
        </p:pic>
      </p:grpSp>
      <p:grpSp>
        <p:nvGrpSpPr>
          <p:cNvPr id="73" name="Group 72"/>
          <p:cNvGrpSpPr/>
          <p:nvPr/>
        </p:nvGrpSpPr>
        <p:grpSpPr>
          <a:xfrm>
            <a:off x="1805738" y="8067939"/>
            <a:ext cx="1134280" cy="212482"/>
            <a:chOff x="1010936" y="7809075"/>
            <a:chExt cx="1665137" cy="311926"/>
          </a:xfrm>
        </p:grpSpPr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347902" y="7809075"/>
              <a:ext cx="328171" cy="311926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</p:grpSp>
      <p:grpSp>
        <p:nvGrpSpPr>
          <p:cNvPr id="77" name="Group 76"/>
          <p:cNvGrpSpPr/>
          <p:nvPr/>
        </p:nvGrpSpPr>
        <p:grpSpPr>
          <a:xfrm>
            <a:off x="1798317" y="7760995"/>
            <a:ext cx="1128204" cy="212569"/>
            <a:chOff x="1010936" y="7809075"/>
            <a:chExt cx="1656218" cy="312054"/>
          </a:xfrm>
        </p:grpSpPr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338982" y="7809075"/>
              <a:ext cx="328172" cy="311926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76213" y="7809203"/>
              <a:ext cx="328172" cy="311926"/>
            </a:xfrm>
            <a:prstGeom prst="rect">
              <a:avLst/>
            </a:prstGeom>
          </p:spPr>
        </p:pic>
      </p:grpSp>
      <p:pic>
        <p:nvPicPr>
          <p:cNvPr id="82" name="Picture 8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79237" y="7760798"/>
            <a:ext cx="223548" cy="212482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58920" y="8067939"/>
            <a:ext cx="223548" cy="212482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86807" y="8070052"/>
            <a:ext cx="223548" cy="212482"/>
          </a:xfrm>
          <a:prstGeom prst="rect">
            <a:avLst/>
          </a:prstGeom>
        </p:spPr>
      </p:pic>
      <p:grpSp>
        <p:nvGrpSpPr>
          <p:cNvPr id="85" name="Group 84"/>
          <p:cNvGrpSpPr/>
          <p:nvPr/>
        </p:nvGrpSpPr>
        <p:grpSpPr>
          <a:xfrm>
            <a:off x="254519" y="6751782"/>
            <a:ext cx="2461637" cy="45719"/>
            <a:chOff x="242761" y="4744047"/>
            <a:chExt cx="6358039" cy="86770"/>
          </a:xfrm>
        </p:grpSpPr>
        <p:cxnSp>
          <p:nvCxnSpPr>
            <p:cNvPr id="86" name="Straight Connector 85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Rectangle 87"/>
          <p:cNvSpPr/>
          <p:nvPr/>
        </p:nvSpPr>
        <p:spPr>
          <a:xfrm>
            <a:off x="2703631" y="6565044"/>
            <a:ext cx="3429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latin typeface="Arial Narrow"/>
                <a:cs typeface="Arial Narrow"/>
              </a:rPr>
              <a:t>HABILIDADES</a:t>
            </a:r>
            <a:endParaRPr lang="en-US" b="1" dirty="0">
              <a:latin typeface="Arial Narrow"/>
              <a:cs typeface="Arial Narrow"/>
            </a:endParaRPr>
          </a:p>
        </p:txBody>
      </p:sp>
      <p:grpSp>
        <p:nvGrpSpPr>
          <p:cNvPr id="89" name="Group 88"/>
          <p:cNvGrpSpPr/>
          <p:nvPr/>
        </p:nvGrpSpPr>
        <p:grpSpPr>
          <a:xfrm>
            <a:off x="4163270" y="6754069"/>
            <a:ext cx="2461637" cy="45719"/>
            <a:chOff x="242761" y="4744047"/>
            <a:chExt cx="6358039" cy="86770"/>
          </a:xfrm>
        </p:grpSpPr>
        <p:cxnSp>
          <p:nvCxnSpPr>
            <p:cNvPr id="90" name="Straight Connector 89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TextBox 91"/>
          <p:cNvSpPr txBox="1"/>
          <p:nvPr/>
        </p:nvSpPr>
        <p:spPr>
          <a:xfrm>
            <a:off x="3795247" y="7140636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OFFICE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802824" y="7447575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PHOTOSHOP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802824" y="7743180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RRSS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810401" y="8050119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ILLUSTRATOR</a:t>
            </a:r>
            <a:endParaRPr lang="en-US" sz="1100" b="1" dirty="0">
              <a:latin typeface="Arial Narrow"/>
              <a:cs typeface="Arial Narrow"/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4705272" y="7447575"/>
            <a:ext cx="1134242" cy="212569"/>
            <a:chOff x="1010936" y="7809075"/>
            <a:chExt cx="1665082" cy="312054"/>
          </a:xfrm>
        </p:grpSpPr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76213" y="7809203"/>
              <a:ext cx="328172" cy="311926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004385" y="7809203"/>
              <a:ext cx="328172" cy="311926"/>
            </a:xfrm>
            <a:prstGeom prst="rect">
              <a:avLst/>
            </a:prstGeom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347845" y="7809075"/>
              <a:ext cx="328173" cy="311926"/>
            </a:xfrm>
            <a:prstGeom prst="rect">
              <a:avLst/>
            </a:prstGeom>
          </p:spPr>
        </p:pic>
      </p:grpSp>
      <p:grpSp>
        <p:nvGrpSpPr>
          <p:cNvPr id="102" name="Group 101"/>
          <p:cNvGrpSpPr/>
          <p:nvPr/>
        </p:nvGrpSpPr>
        <p:grpSpPr>
          <a:xfrm>
            <a:off x="4697851" y="7140636"/>
            <a:ext cx="1128204" cy="212569"/>
            <a:chOff x="1010936" y="7809075"/>
            <a:chExt cx="1656218" cy="312054"/>
          </a:xfrm>
        </p:grpSpPr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338982" y="7809075"/>
              <a:ext cx="328172" cy="311926"/>
            </a:xfrm>
            <a:prstGeom prst="rect">
              <a:avLst/>
            </a:prstGeom>
          </p:spPr>
        </p:pic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76213" y="7809203"/>
              <a:ext cx="328172" cy="311926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004385" y="7809203"/>
              <a:ext cx="328172" cy="311926"/>
            </a:xfrm>
            <a:prstGeom prst="rect">
              <a:avLst/>
            </a:prstGeom>
          </p:spPr>
        </p:pic>
      </p:grpSp>
      <p:grpSp>
        <p:nvGrpSpPr>
          <p:cNvPr id="108" name="Group 107"/>
          <p:cNvGrpSpPr/>
          <p:nvPr/>
        </p:nvGrpSpPr>
        <p:grpSpPr>
          <a:xfrm>
            <a:off x="4705272" y="8067296"/>
            <a:ext cx="1134280" cy="212482"/>
            <a:chOff x="1010936" y="7809075"/>
            <a:chExt cx="1665137" cy="311926"/>
          </a:xfrm>
        </p:grpSpPr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347902" y="7809075"/>
              <a:ext cx="328171" cy="311926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</p:grpSp>
      <p:grpSp>
        <p:nvGrpSpPr>
          <p:cNvPr id="112" name="Group 111"/>
          <p:cNvGrpSpPr/>
          <p:nvPr/>
        </p:nvGrpSpPr>
        <p:grpSpPr>
          <a:xfrm>
            <a:off x="4697851" y="7760352"/>
            <a:ext cx="1128204" cy="212569"/>
            <a:chOff x="1010936" y="7809075"/>
            <a:chExt cx="1656218" cy="312054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338982" y="7809075"/>
              <a:ext cx="328172" cy="311926"/>
            </a:xfrm>
            <a:prstGeom prst="rect">
              <a:avLst/>
            </a:prstGeom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76213" y="7809203"/>
              <a:ext cx="328172" cy="311926"/>
            </a:xfrm>
            <a:prstGeom prst="rect">
              <a:avLst/>
            </a:prstGeom>
          </p:spPr>
        </p:pic>
      </p:grpSp>
      <p:pic>
        <p:nvPicPr>
          <p:cNvPr id="117" name="Picture 1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78771" y="7760155"/>
            <a:ext cx="223548" cy="212482"/>
          </a:xfrm>
          <a:prstGeom prst="rect">
            <a:avLst/>
          </a:prstGeom>
        </p:spPr>
      </p:pic>
      <p:pic>
        <p:nvPicPr>
          <p:cNvPr id="118" name="Picture 1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58454" y="8067296"/>
            <a:ext cx="223548" cy="212482"/>
          </a:xfrm>
          <a:prstGeom prst="rect">
            <a:avLst/>
          </a:prstGeom>
        </p:spPr>
      </p:pic>
      <p:pic>
        <p:nvPicPr>
          <p:cNvPr id="119" name="Picture 1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86341" y="8069409"/>
            <a:ext cx="223548" cy="212482"/>
          </a:xfrm>
          <a:prstGeom prst="rect">
            <a:avLst/>
          </a:prstGeom>
        </p:spPr>
      </p:pic>
      <p:grpSp>
        <p:nvGrpSpPr>
          <p:cNvPr id="127" name="Group 126"/>
          <p:cNvGrpSpPr/>
          <p:nvPr/>
        </p:nvGrpSpPr>
        <p:grpSpPr>
          <a:xfrm>
            <a:off x="311522" y="8758671"/>
            <a:ext cx="2461637" cy="45719"/>
            <a:chOff x="242761" y="4744047"/>
            <a:chExt cx="6358039" cy="86770"/>
          </a:xfrm>
        </p:grpSpPr>
        <p:cxnSp>
          <p:nvCxnSpPr>
            <p:cNvPr id="128" name="Straight Connector 127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0" name="Rectangle 129"/>
          <p:cNvSpPr/>
          <p:nvPr/>
        </p:nvSpPr>
        <p:spPr>
          <a:xfrm>
            <a:off x="2889972" y="8571933"/>
            <a:ext cx="3429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latin typeface="Arial Narrow"/>
                <a:cs typeface="Arial Narrow"/>
              </a:rPr>
              <a:t> </a:t>
            </a:r>
            <a:r>
              <a:rPr lang="en-US" b="1" dirty="0" smtClean="0">
                <a:latin typeface="Arial Narrow"/>
                <a:cs typeface="Arial Narrow"/>
              </a:rPr>
              <a:t> IDIOMAS</a:t>
            </a:r>
            <a:endParaRPr lang="en-US" b="1" dirty="0">
              <a:latin typeface="Arial Narrow"/>
              <a:cs typeface="Arial Narrow"/>
            </a:endParaRPr>
          </a:p>
        </p:txBody>
      </p:sp>
      <p:grpSp>
        <p:nvGrpSpPr>
          <p:cNvPr id="131" name="Group 130"/>
          <p:cNvGrpSpPr/>
          <p:nvPr/>
        </p:nvGrpSpPr>
        <p:grpSpPr>
          <a:xfrm>
            <a:off x="4220273" y="8760958"/>
            <a:ext cx="2461637" cy="45719"/>
            <a:chOff x="242761" y="4744047"/>
            <a:chExt cx="6358039" cy="86770"/>
          </a:xfrm>
        </p:grpSpPr>
        <p:cxnSp>
          <p:nvCxnSpPr>
            <p:cNvPr id="132" name="Straight Connector 131"/>
            <p:cNvCxnSpPr/>
            <p:nvPr/>
          </p:nvCxnSpPr>
          <p:spPr>
            <a:xfrm>
              <a:off x="242761" y="474404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>
              <a:off x="242761" y="4830817"/>
              <a:ext cx="6358039" cy="0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" name="Group 135"/>
          <p:cNvGrpSpPr/>
          <p:nvPr/>
        </p:nvGrpSpPr>
        <p:grpSpPr>
          <a:xfrm>
            <a:off x="2336568" y="9096293"/>
            <a:ext cx="632690" cy="289361"/>
            <a:chOff x="3338047" y="9054757"/>
            <a:chExt cx="825223" cy="368300"/>
          </a:xfrm>
        </p:grpSpPr>
        <p:pic>
          <p:nvPicPr>
            <p:cNvPr id="134" name="Picture 13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338047" y="9080157"/>
              <a:ext cx="457200" cy="342900"/>
            </a:xfrm>
            <a:prstGeom prst="rect">
              <a:avLst/>
            </a:prstGeom>
          </p:spPr>
        </p:pic>
        <p:pic>
          <p:nvPicPr>
            <p:cNvPr id="135" name="Picture 134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820370" y="9054757"/>
              <a:ext cx="342900" cy="368300"/>
            </a:xfrm>
            <a:prstGeom prst="rect">
              <a:avLst/>
            </a:prstGeom>
          </p:spPr>
        </p:pic>
      </p:grpSp>
      <p:sp>
        <p:nvSpPr>
          <p:cNvPr id="137" name="TextBox 136"/>
          <p:cNvSpPr txBox="1"/>
          <p:nvPr/>
        </p:nvSpPr>
        <p:spPr>
          <a:xfrm>
            <a:off x="1696901" y="9124044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INGLÉS</a:t>
            </a:r>
            <a:endParaRPr lang="en-US" sz="1100" b="1" dirty="0">
              <a:latin typeface="Arial Narrow"/>
              <a:cs typeface="Arial Narrow"/>
            </a:endParaRPr>
          </a:p>
        </p:txBody>
      </p:sp>
      <p:pic>
        <p:nvPicPr>
          <p:cNvPr id="139" name="Picture 13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73805" y="9128406"/>
            <a:ext cx="350531" cy="269405"/>
          </a:xfrm>
          <a:prstGeom prst="rect">
            <a:avLst/>
          </a:prstGeom>
        </p:spPr>
      </p:pic>
      <p:sp>
        <p:nvSpPr>
          <p:cNvPr id="141" name="TextBox 140"/>
          <p:cNvSpPr txBox="1"/>
          <p:nvPr/>
        </p:nvSpPr>
        <p:spPr>
          <a:xfrm>
            <a:off x="3836380" y="9124634"/>
            <a:ext cx="967721" cy="261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FRÁNCES</a:t>
            </a:r>
            <a:endParaRPr lang="en-US" sz="1100" b="1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964532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angle 106"/>
          <p:cNvSpPr/>
          <p:nvPr/>
        </p:nvSpPr>
        <p:spPr>
          <a:xfrm>
            <a:off x="0" y="7164009"/>
            <a:ext cx="6893029" cy="274199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09" y="217196"/>
            <a:ext cx="2045931" cy="20665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479485" y="244036"/>
            <a:ext cx="2203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 Narrow"/>
                <a:cs typeface="Arial Narrow"/>
              </a:rPr>
              <a:t>VILMA NÚÑEZ</a:t>
            </a:r>
            <a:endParaRPr lang="en-US" sz="2800" b="1" dirty="0">
              <a:latin typeface="Arial Narrow"/>
              <a:cs typeface="Arial Narro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7191" y="7405587"/>
            <a:ext cx="1862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35BAC5"/>
                </a:solidFill>
                <a:latin typeface="Arial Narrow"/>
                <a:cs typeface="Arial Narrow"/>
              </a:rPr>
              <a:t>INTERESES</a:t>
            </a:r>
            <a:endParaRPr lang="en-US" sz="2000" b="1" dirty="0">
              <a:solidFill>
                <a:srgbClr val="35BAC5"/>
              </a:solidFill>
              <a:latin typeface="Arial Narrow"/>
              <a:cs typeface="Arial Narro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201" y="7958743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MARKETING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2778" y="8265682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PUBLICIDAD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2778" y="8561287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DISEÑO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0355" y="8868226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MÚSICA</a:t>
            </a:r>
            <a:endParaRPr lang="en-US" sz="1100" b="1" dirty="0">
              <a:latin typeface="Arial Narrow"/>
              <a:cs typeface="Arial Narrow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045226" y="8265682"/>
            <a:ext cx="1134242" cy="212569"/>
            <a:chOff x="1010936" y="7809075"/>
            <a:chExt cx="1665082" cy="312054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76213" y="7809203"/>
              <a:ext cx="328172" cy="311926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4385" y="7809203"/>
              <a:ext cx="328172" cy="311926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47845" y="7809075"/>
              <a:ext cx="328173" cy="311926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1037805" y="7958743"/>
            <a:ext cx="1128204" cy="212569"/>
            <a:chOff x="1010936" y="7809075"/>
            <a:chExt cx="1656218" cy="312054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38982" y="7809075"/>
              <a:ext cx="328172" cy="311926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76213" y="7809203"/>
              <a:ext cx="328172" cy="311926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4385" y="7809203"/>
              <a:ext cx="328172" cy="311926"/>
            </a:xfrm>
            <a:prstGeom prst="rect">
              <a:avLst/>
            </a:prstGeom>
          </p:spPr>
        </p:pic>
      </p:grpSp>
      <p:grpSp>
        <p:nvGrpSpPr>
          <p:cNvPr id="47" name="Group 46"/>
          <p:cNvGrpSpPr/>
          <p:nvPr/>
        </p:nvGrpSpPr>
        <p:grpSpPr>
          <a:xfrm>
            <a:off x="1037805" y="8578459"/>
            <a:ext cx="1128204" cy="212569"/>
            <a:chOff x="1010936" y="7809075"/>
            <a:chExt cx="1656218" cy="312054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38982" y="7809075"/>
              <a:ext cx="328172" cy="311926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76213" y="7809203"/>
              <a:ext cx="328172" cy="311926"/>
            </a:xfrm>
            <a:prstGeom prst="rect">
              <a:avLst/>
            </a:prstGeom>
          </p:spPr>
        </p:pic>
      </p:grpSp>
      <p:pic>
        <p:nvPicPr>
          <p:cNvPr id="54" name="Picture 5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8725" y="8578262"/>
            <a:ext cx="223548" cy="212482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1" y="9456421"/>
            <a:ext cx="69081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latin typeface="Arial Narrow"/>
                <a:cs typeface="Arial Narrow"/>
                <a:hlinkClick r:id="rId6"/>
              </a:rPr>
              <a:t>www.vilmanunez</a:t>
            </a:r>
            <a:r>
              <a:rPr lang="en-US" sz="1100" b="1" dirty="0" smtClean="0">
                <a:latin typeface="Arial Narrow"/>
                <a:cs typeface="Arial Narrow"/>
              </a:rPr>
              <a:t> |  </a:t>
            </a:r>
            <a:r>
              <a:rPr lang="en-US" sz="1100" b="1" dirty="0" smtClean="0">
                <a:latin typeface="Arial Narrow"/>
                <a:cs typeface="Arial Narrow"/>
                <a:hlinkClick r:id="rId7"/>
              </a:rPr>
              <a:t>vilma.nunez@gmail.com</a:t>
            </a:r>
            <a:r>
              <a:rPr lang="en-US" sz="1100" b="1" dirty="0" smtClean="0">
                <a:latin typeface="Arial Narrow"/>
                <a:cs typeface="Arial Narrow"/>
              </a:rPr>
              <a:t> | Skype: </a:t>
            </a:r>
            <a:r>
              <a:rPr lang="en-US" sz="1100" b="1" dirty="0" err="1" smtClean="0">
                <a:latin typeface="Arial Narrow"/>
                <a:cs typeface="Arial Narrow"/>
              </a:rPr>
              <a:t>vilmanunez</a:t>
            </a:r>
            <a:endParaRPr lang="en-US" sz="1100" b="1" dirty="0">
              <a:latin typeface="Arial Narrow"/>
              <a:cs typeface="Arial Narrow"/>
            </a:endParaRPr>
          </a:p>
        </p:txBody>
      </p:sp>
      <p:pic>
        <p:nvPicPr>
          <p:cNvPr id="79" name="Picture 7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8554" y="7375705"/>
            <a:ext cx="482410" cy="431630"/>
          </a:xfrm>
          <a:prstGeom prst="rect">
            <a:avLst/>
          </a:prstGeom>
        </p:spPr>
      </p:pic>
      <p:sp>
        <p:nvSpPr>
          <p:cNvPr id="81" name="TextBox 80"/>
          <p:cNvSpPr txBox="1"/>
          <p:nvPr/>
        </p:nvSpPr>
        <p:spPr>
          <a:xfrm>
            <a:off x="695761" y="2561457"/>
            <a:ext cx="2960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35BAC5"/>
                </a:solidFill>
                <a:latin typeface="Arial Narrow"/>
                <a:cs typeface="Arial Narrow"/>
              </a:rPr>
              <a:t>EDUCACIÓN</a:t>
            </a:r>
            <a:endParaRPr lang="en-US" sz="2000" b="1" dirty="0">
              <a:solidFill>
                <a:srgbClr val="35BAC5"/>
              </a:solidFill>
              <a:latin typeface="Arial Narrow"/>
              <a:cs typeface="Arial Narrow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5135537" y="813227"/>
            <a:ext cx="3808995" cy="1178841"/>
            <a:chOff x="2580895" y="813227"/>
            <a:chExt cx="3808995" cy="1178841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676224" y="1578945"/>
              <a:ext cx="266700" cy="36830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2960890" y="1530403"/>
              <a:ext cx="3429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sz="1200" b="1" dirty="0" smtClean="0">
                  <a:latin typeface="Arial Narrow"/>
                  <a:cs typeface="Arial Narrow"/>
                </a:rPr>
                <a:t>+34 123 543 679</a:t>
              </a:r>
            </a:p>
            <a:p>
              <a:r>
                <a:rPr lang="en-US" sz="1200" b="1" dirty="0" err="1" smtClean="0">
                  <a:latin typeface="Arial Narrow"/>
                  <a:cs typeface="Arial Narrow"/>
                </a:rPr>
                <a:t>correo@correo.com</a:t>
              </a:r>
              <a:endParaRPr lang="en-US" sz="1200" b="1" dirty="0">
                <a:latin typeface="Arial Narrow"/>
                <a:cs typeface="Arial Narrow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580895" y="858050"/>
              <a:ext cx="381000" cy="393700"/>
            </a:xfrm>
            <a:prstGeom prst="rect">
              <a:avLst/>
            </a:prstGeom>
          </p:spPr>
        </p:pic>
        <p:sp>
          <p:nvSpPr>
            <p:cNvPr id="74" name="Rectangle 73"/>
            <p:cNvSpPr/>
            <p:nvPr/>
          </p:nvSpPr>
          <p:spPr>
            <a:xfrm>
              <a:off x="2954606" y="813227"/>
              <a:ext cx="3429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sz="1200" b="1" dirty="0" err="1" smtClean="0">
                  <a:latin typeface="Arial Narrow"/>
                  <a:cs typeface="Arial Narrow"/>
                </a:rPr>
                <a:t>Calle</a:t>
              </a:r>
              <a:r>
                <a:rPr lang="en-US" sz="1200" b="1" dirty="0" smtClean="0">
                  <a:latin typeface="Arial Narrow"/>
                  <a:cs typeface="Arial Narrow"/>
                </a:rPr>
                <a:t> </a:t>
              </a:r>
              <a:r>
                <a:rPr lang="en-US" sz="1200" b="1" dirty="0" err="1" smtClean="0">
                  <a:latin typeface="Arial Narrow"/>
                  <a:cs typeface="Arial Narrow"/>
                </a:rPr>
                <a:t>Nombre</a:t>
              </a:r>
              <a:r>
                <a:rPr lang="en-US" sz="1200" b="1" dirty="0" smtClean="0">
                  <a:latin typeface="Arial Narrow"/>
                  <a:cs typeface="Arial Narrow"/>
                </a:rPr>
                <a:t> #1</a:t>
              </a:r>
            </a:p>
            <a:p>
              <a:r>
                <a:rPr lang="en-US" sz="1200" b="1" dirty="0" smtClean="0">
                  <a:latin typeface="Arial Narrow"/>
                  <a:cs typeface="Arial Narrow"/>
                </a:rPr>
                <a:t>Madrid, </a:t>
              </a:r>
              <a:r>
                <a:rPr lang="en-US" sz="1200" b="1" dirty="0" err="1" smtClean="0">
                  <a:latin typeface="Arial Narrow"/>
                  <a:cs typeface="Arial Narrow"/>
                </a:rPr>
                <a:t>España</a:t>
              </a:r>
              <a:endParaRPr lang="en-US" sz="1200" b="1" dirty="0">
                <a:latin typeface="Arial Narrow"/>
                <a:cs typeface="Arial Narrow"/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0231" y="2565777"/>
            <a:ext cx="317500" cy="393700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2528132" y="858050"/>
            <a:ext cx="23904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sz="1100" b="1" dirty="0" smtClean="0">
                <a:latin typeface="Arial Narrow"/>
                <a:cs typeface="Arial Narrow"/>
              </a:rPr>
              <a:t>Breve descripción del profesional. </a:t>
            </a:r>
            <a:r>
              <a:rPr lang="ro-RO" sz="1100" b="1" dirty="0" smtClean="0">
                <a:latin typeface="Arial Narrow"/>
                <a:cs typeface="Arial Narrow"/>
              </a:rPr>
              <a:t>Lorem ipsum dolor sit amet, consectetur adipiscing elit. Phasellus feugiat pulvinar semper. Phasellus in odio vel tellus varius scelerisque. Fusce luctus lorem a dui malesuada dignissim</a:t>
            </a:r>
            <a:endParaRPr lang="en-US" sz="1100" b="1" dirty="0" smtClean="0">
              <a:latin typeface="Arial Narrow"/>
              <a:cs typeface="Arial Narrow"/>
            </a:endParaRPr>
          </a:p>
          <a:p>
            <a:pPr algn="just"/>
            <a:r>
              <a:rPr lang="ro-RO" sz="1100" b="1" dirty="0" smtClean="0">
                <a:latin typeface="Arial Narrow"/>
                <a:cs typeface="Arial Narrow"/>
              </a:rPr>
              <a:t>malesuada dignissim</a:t>
            </a:r>
            <a:endParaRPr lang="es-ES_tradnl" sz="1100" b="1" dirty="0" smtClean="0">
              <a:latin typeface="Arial Narrow"/>
              <a:cs typeface="Arial Narrow"/>
            </a:endParaRPr>
          </a:p>
          <a:p>
            <a:pPr algn="just"/>
            <a:r>
              <a:rPr lang="en-US" sz="1100" b="1" dirty="0" smtClean="0">
                <a:latin typeface="Arial Narrow"/>
                <a:cs typeface="Arial Narrow"/>
              </a:rPr>
              <a:t> </a:t>
            </a:r>
            <a:endParaRPr lang="en-US" sz="1100" b="1" dirty="0">
              <a:latin typeface="Arial Narrow"/>
              <a:cs typeface="Arial Narrow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4982442" y="217196"/>
            <a:ext cx="0" cy="2087404"/>
          </a:xfrm>
          <a:prstGeom prst="line">
            <a:avLst/>
          </a:prstGeom>
          <a:ln w="3175" cmpd="sng">
            <a:solidFill>
              <a:schemeClr val="tx1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0" name="Picture 8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0555" y="4685824"/>
            <a:ext cx="430481" cy="347320"/>
          </a:xfrm>
          <a:prstGeom prst="rect">
            <a:avLst/>
          </a:prstGeom>
        </p:spPr>
      </p:pic>
      <p:sp>
        <p:nvSpPr>
          <p:cNvPr id="93" name="TextBox 92"/>
          <p:cNvSpPr txBox="1"/>
          <p:nvPr/>
        </p:nvSpPr>
        <p:spPr>
          <a:xfrm>
            <a:off x="721037" y="4685824"/>
            <a:ext cx="2960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35BAC5"/>
                </a:solidFill>
                <a:latin typeface="Arial Narrow"/>
                <a:cs typeface="Arial Narrow"/>
              </a:rPr>
              <a:t>EXPERIENCIA</a:t>
            </a:r>
            <a:endParaRPr lang="en-US" sz="2000" b="1" dirty="0">
              <a:solidFill>
                <a:srgbClr val="35BAC5"/>
              </a:solidFill>
              <a:latin typeface="Arial Narrow"/>
              <a:cs typeface="Arial Narrow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210648" y="3037301"/>
            <a:ext cx="6837217" cy="1615827"/>
            <a:chOff x="210648" y="3037301"/>
            <a:chExt cx="6837217" cy="1615827"/>
          </a:xfrm>
        </p:grpSpPr>
        <p:sp>
          <p:nvSpPr>
            <p:cNvPr id="82" name="TextBox 81"/>
            <p:cNvSpPr txBox="1"/>
            <p:nvPr/>
          </p:nvSpPr>
          <p:spPr>
            <a:xfrm>
              <a:off x="210648" y="3039403"/>
              <a:ext cx="165431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b="1" dirty="0" smtClean="0">
                  <a:latin typeface="Arial Narrow"/>
                  <a:cs typeface="Arial Narrow"/>
                </a:rPr>
                <a:t>2013-presente</a:t>
              </a:r>
            </a:p>
            <a:p>
              <a:pPr algn="r"/>
              <a:endParaRPr lang="en-US" sz="1100" b="1" dirty="0" smtClean="0">
                <a:latin typeface="Arial Narrow"/>
                <a:cs typeface="Arial Narrow"/>
              </a:endParaRPr>
            </a:p>
            <a:p>
              <a:pPr algn="r"/>
              <a:r>
                <a:rPr lang="en-US" sz="1100" b="1" dirty="0" smtClean="0">
                  <a:latin typeface="Arial Narrow"/>
                  <a:cs typeface="Arial Narrow"/>
                </a:rPr>
                <a:t>2012-2010</a:t>
              </a:r>
            </a:p>
            <a:p>
              <a:pPr algn="r"/>
              <a:endParaRPr lang="en-US" sz="1100" b="1" dirty="0" smtClean="0">
                <a:latin typeface="Arial Narrow"/>
                <a:cs typeface="Arial Narrow"/>
              </a:endParaRPr>
            </a:p>
            <a:p>
              <a:pPr algn="r"/>
              <a:r>
                <a:rPr lang="en-US" sz="1100" b="1" dirty="0" smtClean="0">
                  <a:latin typeface="Arial Narrow"/>
                  <a:cs typeface="Arial Narrow"/>
                </a:rPr>
                <a:t>2008-2010</a:t>
              </a:r>
            </a:p>
            <a:p>
              <a:pPr algn="r"/>
              <a:endParaRPr lang="en-US" sz="1100" b="1" dirty="0" smtClean="0">
                <a:latin typeface="Arial Narrow"/>
                <a:cs typeface="Arial Narrow"/>
              </a:endParaRPr>
            </a:p>
            <a:p>
              <a:pPr algn="r"/>
              <a:r>
                <a:rPr lang="en-US" sz="1100" b="1" dirty="0" smtClean="0">
                  <a:latin typeface="Arial Narrow"/>
                  <a:cs typeface="Arial Narrow"/>
                </a:rPr>
                <a:t>2005-2007</a:t>
              </a:r>
            </a:p>
            <a:p>
              <a:pPr algn="r"/>
              <a:endParaRPr lang="en-US" sz="1100" b="1" dirty="0">
                <a:latin typeface="Arial Narrow"/>
                <a:cs typeface="Arial Narrow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2712239" y="3037301"/>
              <a:ext cx="4335626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latin typeface="Arial Narrow"/>
                  <a:cs typeface="Arial Narrow"/>
                </a:rPr>
                <a:t>Universidad Madrid – </a:t>
              </a:r>
              <a:r>
                <a:rPr lang="en-US" sz="1100" b="1" dirty="0" err="1" smtClean="0">
                  <a:latin typeface="Arial Narrow"/>
                  <a:cs typeface="Arial Narrow"/>
                </a:rPr>
                <a:t>Doctorado</a:t>
              </a:r>
              <a:r>
                <a:rPr lang="en-US" sz="1100" b="1" dirty="0" smtClean="0">
                  <a:latin typeface="Arial Narrow"/>
                  <a:cs typeface="Arial Narrow"/>
                </a:rPr>
                <a:t> en RRPP y </a:t>
              </a:r>
              <a:r>
                <a:rPr lang="en-US" sz="1100" b="1" dirty="0" err="1" smtClean="0">
                  <a:latin typeface="Arial Narrow"/>
                  <a:cs typeface="Arial Narrow"/>
                </a:rPr>
                <a:t>Publicidad</a:t>
              </a:r>
              <a:r>
                <a:rPr lang="en-US" sz="1100" b="1" dirty="0" smtClean="0">
                  <a:latin typeface="Arial Narrow"/>
                  <a:cs typeface="Arial Narrow"/>
                </a:rPr>
                <a:t> </a:t>
              </a:r>
            </a:p>
            <a:p>
              <a:endParaRPr lang="en-US" sz="1100" b="1" dirty="0" smtClean="0">
                <a:latin typeface="Arial Narrow"/>
                <a:cs typeface="Arial Narrow"/>
              </a:endParaRPr>
            </a:p>
            <a:p>
              <a:r>
                <a:rPr lang="en-US" sz="1100" b="1" dirty="0" smtClean="0">
                  <a:latin typeface="Arial Narrow"/>
                  <a:cs typeface="Arial Narrow"/>
                </a:rPr>
                <a:t>Universidad Madrid – </a:t>
              </a:r>
              <a:r>
                <a:rPr lang="en-US" sz="1100" b="1" dirty="0" err="1" smtClean="0">
                  <a:latin typeface="Arial Narrow"/>
                  <a:cs typeface="Arial Narrow"/>
                </a:rPr>
                <a:t>Maestría</a:t>
              </a:r>
              <a:r>
                <a:rPr lang="en-US" sz="1100" b="1" dirty="0" smtClean="0">
                  <a:latin typeface="Arial Narrow"/>
                  <a:cs typeface="Arial Narrow"/>
                </a:rPr>
                <a:t> en </a:t>
              </a:r>
              <a:r>
                <a:rPr lang="en-US" sz="1100" b="1" dirty="0" err="1" smtClean="0">
                  <a:latin typeface="Arial Narrow"/>
                  <a:cs typeface="Arial Narrow"/>
                </a:rPr>
                <a:t>Administración</a:t>
              </a:r>
              <a:r>
                <a:rPr lang="en-US" sz="1100" b="1" dirty="0" smtClean="0">
                  <a:latin typeface="Arial Narrow"/>
                  <a:cs typeface="Arial Narrow"/>
                </a:rPr>
                <a:t> de </a:t>
              </a:r>
              <a:r>
                <a:rPr lang="en-US" sz="1100" b="1" dirty="0" err="1" smtClean="0">
                  <a:latin typeface="Arial Narrow"/>
                  <a:cs typeface="Arial Narrow"/>
                </a:rPr>
                <a:t>empresas</a:t>
              </a:r>
              <a:endParaRPr lang="en-US" sz="1100" b="1" dirty="0" smtClean="0">
                <a:latin typeface="Arial Narrow"/>
                <a:cs typeface="Arial Narrow"/>
              </a:endParaRPr>
            </a:p>
            <a:p>
              <a:endParaRPr lang="en-US" sz="1100" b="1" dirty="0" smtClean="0">
                <a:latin typeface="Arial Narrow"/>
                <a:cs typeface="Arial Narrow"/>
              </a:endParaRPr>
            </a:p>
            <a:p>
              <a:r>
                <a:rPr lang="en-US" sz="1100" b="1" dirty="0" smtClean="0">
                  <a:latin typeface="Arial Narrow"/>
                  <a:cs typeface="Arial Narrow"/>
                </a:rPr>
                <a:t>Universidad Madrid - </a:t>
              </a:r>
              <a:r>
                <a:rPr lang="en-US" sz="1100" b="1" dirty="0" err="1" smtClean="0">
                  <a:latin typeface="Arial Narrow"/>
                  <a:cs typeface="Arial Narrow"/>
                </a:rPr>
                <a:t>Diplomado</a:t>
              </a:r>
              <a:endParaRPr lang="en-US" sz="1100" b="1" dirty="0" smtClean="0">
                <a:latin typeface="Arial Narrow"/>
                <a:cs typeface="Arial Narrow"/>
              </a:endParaRPr>
            </a:p>
            <a:p>
              <a:endParaRPr lang="en-US" sz="1100" b="1" dirty="0" smtClean="0">
                <a:latin typeface="Arial Narrow"/>
                <a:cs typeface="Arial Narrow"/>
              </a:endParaRPr>
            </a:p>
            <a:p>
              <a:r>
                <a:rPr lang="en-US" sz="1100" b="1" dirty="0" smtClean="0">
                  <a:latin typeface="Arial Narrow"/>
                  <a:cs typeface="Arial Narrow"/>
                </a:rPr>
                <a:t>Universidad Madrid - </a:t>
              </a:r>
              <a:r>
                <a:rPr lang="en-US" sz="1100" b="1" dirty="0" err="1" smtClean="0">
                  <a:latin typeface="Arial Narrow"/>
                  <a:cs typeface="Arial Narrow"/>
                </a:rPr>
                <a:t>Licenciatura</a:t>
              </a:r>
              <a:endParaRPr lang="en-US" sz="1100" b="1" dirty="0" smtClean="0">
                <a:latin typeface="Arial Narrow"/>
                <a:cs typeface="Arial Narrow"/>
              </a:endParaRPr>
            </a:p>
            <a:p>
              <a:endParaRPr lang="en-US" sz="1100" b="1" dirty="0" smtClean="0">
                <a:latin typeface="Arial Narrow"/>
                <a:cs typeface="Arial Narrow"/>
              </a:endParaRPr>
            </a:p>
            <a:p>
              <a:endParaRPr lang="en-US" sz="1100" b="1" dirty="0">
                <a:latin typeface="Arial Narrow"/>
                <a:cs typeface="Arial Narrow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2230088" y="3101879"/>
              <a:ext cx="125271" cy="1137016"/>
              <a:chOff x="2230088" y="3101879"/>
              <a:chExt cx="125271" cy="1137016"/>
            </a:xfrm>
          </p:grpSpPr>
          <p:cxnSp>
            <p:nvCxnSpPr>
              <p:cNvPr id="94" name="Straight Connector 93"/>
              <p:cNvCxnSpPr>
                <a:stCxn id="46" idx="0"/>
                <a:endCxn id="97" idx="4"/>
              </p:cNvCxnSpPr>
              <p:nvPr/>
            </p:nvCxnSpPr>
            <p:spPr>
              <a:xfrm>
                <a:off x="2291740" y="3101879"/>
                <a:ext cx="1967" cy="1137016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Oval 45"/>
              <p:cNvSpPr/>
              <p:nvPr/>
            </p:nvSpPr>
            <p:spPr>
              <a:xfrm>
                <a:off x="2230088" y="3101879"/>
                <a:ext cx="123304" cy="12330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Oval 94"/>
              <p:cNvSpPr/>
              <p:nvPr/>
            </p:nvSpPr>
            <p:spPr>
              <a:xfrm>
                <a:off x="2230088" y="3438258"/>
                <a:ext cx="123304" cy="12330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Oval 95"/>
              <p:cNvSpPr/>
              <p:nvPr/>
            </p:nvSpPr>
            <p:spPr>
              <a:xfrm>
                <a:off x="2232055" y="3779212"/>
                <a:ext cx="123304" cy="12330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Oval 96"/>
              <p:cNvSpPr/>
              <p:nvPr/>
            </p:nvSpPr>
            <p:spPr>
              <a:xfrm>
                <a:off x="2232055" y="4115591"/>
                <a:ext cx="123304" cy="12330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8" name="Group 97"/>
          <p:cNvGrpSpPr/>
          <p:nvPr/>
        </p:nvGrpSpPr>
        <p:grpSpPr>
          <a:xfrm>
            <a:off x="214405" y="5250593"/>
            <a:ext cx="6837217" cy="1448652"/>
            <a:chOff x="210648" y="3037301"/>
            <a:chExt cx="6837217" cy="1448652"/>
          </a:xfrm>
        </p:grpSpPr>
        <p:sp>
          <p:nvSpPr>
            <p:cNvPr id="99" name="TextBox 98"/>
            <p:cNvSpPr txBox="1"/>
            <p:nvPr/>
          </p:nvSpPr>
          <p:spPr>
            <a:xfrm>
              <a:off x="210648" y="3039403"/>
              <a:ext cx="165431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b="1" dirty="0" smtClean="0">
                  <a:latin typeface="Arial Narrow"/>
                  <a:cs typeface="Arial Narrow"/>
                </a:rPr>
                <a:t>2013-presente</a:t>
              </a:r>
            </a:p>
            <a:p>
              <a:pPr algn="r"/>
              <a:endParaRPr lang="en-US" sz="1100" b="1" dirty="0" smtClean="0">
                <a:latin typeface="Arial Narrow"/>
                <a:cs typeface="Arial Narrow"/>
              </a:endParaRPr>
            </a:p>
            <a:p>
              <a:pPr algn="r"/>
              <a:r>
                <a:rPr lang="en-US" sz="1100" b="1" dirty="0" smtClean="0">
                  <a:latin typeface="Arial Narrow"/>
                  <a:cs typeface="Arial Narrow"/>
                </a:rPr>
                <a:t>2012-2010</a:t>
              </a:r>
            </a:p>
            <a:p>
              <a:pPr algn="r"/>
              <a:endParaRPr lang="en-US" sz="1100" b="1" dirty="0" smtClean="0">
                <a:latin typeface="Arial Narrow"/>
                <a:cs typeface="Arial Narrow"/>
              </a:endParaRPr>
            </a:p>
            <a:p>
              <a:pPr algn="r"/>
              <a:r>
                <a:rPr lang="en-US" sz="1100" b="1" dirty="0" smtClean="0">
                  <a:latin typeface="Arial Narrow"/>
                  <a:cs typeface="Arial Narrow"/>
                </a:rPr>
                <a:t>2008-2010</a:t>
              </a:r>
            </a:p>
            <a:p>
              <a:pPr algn="r"/>
              <a:endParaRPr lang="en-US" sz="1100" b="1" dirty="0" smtClean="0">
                <a:latin typeface="Arial Narrow"/>
                <a:cs typeface="Arial Narrow"/>
              </a:endParaRPr>
            </a:p>
            <a:p>
              <a:pPr algn="r"/>
              <a:r>
                <a:rPr lang="en-US" sz="1100" b="1" dirty="0" smtClean="0">
                  <a:latin typeface="Arial Narrow"/>
                  <a:cs typeface="Arial Narrow"/>
                </a:rPr>
                <a:t>2005-2007</a:t>
              </a:r>
            </a:p>
            <a:p>
              <a:pPr algn="r"/>
              <a:endParaRPr lang="en-US" sz="1100" b="1" dirty="0">
                <a:latin typeface="Arial Narrow"/>
                <a:cs typeface="Arial Narrow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2712239" y="3037301"/>
              <a:ext cx="433562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latin typeface="Arial Narrow"/>
                  <a:cs typeface="Arial Narrow"/>
                </a:rPr>
                <a:t>Social Media Director – </a:t>
              </a:r>
              <a:r>
                <a:rPr lang="en-US" sz="1100" b="1" dirty="0" err="1" smtClean="0">
                  <a:latin typeface="Arial Narrow"/>
                  <a:cs typeface="Arial Narrow"/>
                </a:rPr>
                <a:t>Oficina</a:t>
              </a:r>
              <a:r>
                <a:rPr lang="en-US" sz="1100" b="1" dirty="0" smtClean="0">
                  <a:latin typeface="Arial Narrow"/>
                  <a:cs typeface="Arial Narrow"/>
                </a:rPr>
                <a:t> X</a:t>
              </a:r>
            </a:p>
            <a:p>
              <a:endParaRPr lang="en-US" sz="1100" b="1" dirty="0" smtClean="0">
                <a:latin typeface="Arial Narrow"/>
                <a:cs typeface="Arial Narrow"/>
              </a:endParaRPr>
            </a:p>
            <a:p>
              <a:r>
                <a:rPr lang="es-ES_tradnl" sz="1100" b="1" dirty="0" smtClean="0">
                  <a:latin typeface="Arial Narrow"/>
                  <a:cs typeface="Arial Narrow"/>
                </a:rPr>
                <a:t>Social Media </a:t>
              </a:r>
              <a:r>
                <a:rPr lang="es-ES_tradnl" sz="1100" b="1" dirty="0" err="1" smtClean="0">
                  <a:latin typeface="Arial Narrow"/>
                  <a:cs typeface="Arial Narrow"/>
                </a:rPr>
                <a:t>Strategist</a:t>
              </a:r>
              <a:r>
                <a:rPr lang="es-ES_tradnl" sz="1100" b="1" dirty="0" smtClean="0">
                  <a:latin typeface="Arial Narrow"/>
                  <a:cs typeface="Arial Narrow"/>
                </a:rPr>
                <a:t> </a:t>
              </a:r>
              <a:r>
                <a:rPr lang="en-US" sz="1100" b="1" dirty="0" smtClean="0">
                  <a:latin typeface="Arial Narrow"/>
                  <a:cs typeface="Arial Narrow"/>
                </a:rPr>
                <a:t> – </a:t>
              </a:r>
              <a:r>
                <a:rPr lang="en-US" sz="1100" b="1" dirty="0" err="1" smtClean="0">
                  <a:latin typeface="Arial Narrow"/>
                  <a:cs typeface="Arial Narrow"/>
                </a:rPr>
                <a:t>Oficina</a:t>
              </a:r>
              <a:r>
                <a:rPr lang="en-US" sz="1100" b="1" dirty="0" smtClean="0">
                  <a:latin typeface="Arial Narrow"/>
                  <a:cs typeface="Arial Narrow"/>
                </a:rPr>
                <a:t> X</a:t>
              </a:r>
            </a:p>
            <a:p>
              <a:endParaRPr lang="en-US" sz="1100" b="1" dirty="0" smtClean="0">
                <a:latin typeface="Arial Narrow"/>
                <a:cs typeface="Arial Narrow"/>
              </a:endParaRPr>
            </a:p>
            <a:p>
              <a:r>
                <a:rPr lang="en-US" sz="1100" b="1" dirty="0" smtClean="0">
                  <a:latin typeface="Arial Narrow"/>
                  <a:cs typeface="Arial Narrow"/>
                </a:rPr>
                <a:t>Community </a:t>
              </a:r>
              <a:r>
                <a:rPr lang="en-US" sz="1100" b="1" dirty="0" err="1" smtClean="0">
                  <a:latin typeface="Arial Narrow"/>
                  <a:cs typeface="Arial Narrow"/>
                </a:rPr>
                <a:t>Mananger</a:t>
              </a:r>
              <a:r>
                <a:rPr lang="en-US" sz="1100" b="1" dirty="0" smtClean="0">
                  <a:latin typeface="Arial Narrow"/>
                  <a:cs typeface="Arial Narrow"/>
                </a:rPr>
                <a:t>  – </a:t>
              </a:r>
              <a:r>
                <a:rPr lang="en-US" sz="1100" b="1" dirty="0" err="1" smtClean="0">
                  <a:latin typeface="Arial Narrow"/>
                  <a:cs typeface="Arial Narrow"/>
                </a:rPr>
                <a:t>Oficina</a:t>
              </a:r>
              <a:r>
                <a:rPr lang="en-US" sz="1100" b="1" dirty="0" smtClean="0">
                  <a:latin typeface="Arial Narrow"/>
                  <a:cs typeface="Arial Narrow"/>
                </a:rPr>
                <a:t> X</a:t>
              </a:r>
            </a:p>
            <a:p>
              <a:endParaRPr lang="en-US" sz="1100" b="1" dirty="0" smtClean="0">
                <a:latin typeface="Arial Narrow"/>
                <a:cs typeface="Arial Narrow"/>
              </a:endParaRPr>
            </a:p>
            <a:p>
              <a:r>
                <a:rPr lang="en-US" sz="1100" b="1" dirty="0" err="1" smtClean="0">
                  <a:latin typeface="Arial Narrow"/>
                  <a:cs typeface="Arial Narrow"/>
                </a:rPr>
                <a:t>Práctica</a:t>
              </a:r>
              <a:r>
                <a:rPr lang="en-US" sz="1100" b="1" dirty="0" smtClean="0">
                  <a:latin typeface="Arial Narrow"/>
                  <a:cs typeface="Arial Narrow"/>
                </a:rPr>
                <a:t> Marketing  – </a:t>
              </a:r>
              <a:r>
                <a:rPr lang="en-US" sz="1100" b="1" dirty="0" err="1" smtClean="0">
                  <a:latin typeface="Arial Narrow"/>
                  <a:cs typeface="Arial Narrow"/>
                </a:rPr>
                <a:t>Oficina</a:t>
              </a:r>
              <a:r>
                <a:rPr lang="en-US" sz="1100" b="1" dirty="0" smtClean="0">
                  <a:latin typeface="Arial Narrow"/>
                  <a:cs typeface="Arial Narrow"/>
                </a:rPr>
                <a:t> X</a:t>
              </a:r>
            </a:p>
            <a:p>
              <a:endParaRPr lang="en-US" sz="1100" b="1" dirty="0">
                <a:latin typeface="Arial Narrow"/>
                <a:cs typeface="Arial Narrow"/>
              </a:endParaRPr>
            </a:p>
          </p:txBody>
        </p:sp>
        <p:grpSp>
          <p:nvGrpSpPr>
            <p:cNvPr id="101" name="Group 100"/>
            <p:cNvGrpSpPr/>
            <p:nvPr/>
          </p:nvGrpSpPr>
          <p:grpSpPr>
            <a:xfrm>
              <a:off x="2230088" y="3101879"/>
              <a:ext cx="125271" cy="1137016"/>
              <a:chOff x="2230088" y="3101879"/>
              <a:chExt cx="125271" cy="1137016"/>
            </a:xfrm>
          </p:grpSpPr>
          <p:cxnSp>
            <p:nvCxnSpPr>
              <p:cNvPr id="102" name="Straight Connector 101"/>
              <p:cNvCxnSpPr>
                <a:stCxn id="103" idx="0"/>
                <a:endCxn id="106" idx="4"/>
              </p:cNvCxnSpPr>
              <p:nvPr/>
            </p:nvCxnSpPr>
            <p:spPr>
              <a:xfrm>
                <a:off x="2291740" y="3101879"/>
                <a:ext cx="1967" cy="1137016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Oval 102"/>
              <p:cNvSpPr/>
              <p:nvPr/>
            </p:nvSpPr>
            <p:spPr>
              <a:xfrm>
                <a:off x="2230088" y="3101879"/>
                <a:ext cx="123304" cy="12330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2230088" y="3438258"/>
                <a:ext cx="123304" cy="12330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2232055" y="3779212"/>
                <a:ext cx="123304" cy="12330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2232055" y="4115591"/>
                <a:ext cx="123304" cy="12330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14" name="Group 113"/>
          <p:cNvGrpSpPr/>
          <p:nvPr/>
        </p:nvGrpSpPr>
        <p:grpSpPr>
          <a:xfrm>
            <a:off x="1042120" y="8899334"/>
            <a:ext cx="1128204" cy="212569"/>
            <a:chOff x="1010936" y="7809075"/>
            <a:chExt cx="1656218" cy="312054"/>
          </a:xfrm>
        </p:grpSpPr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38982" y="7809075"/>
              <a:ext cx="328172" cy="311926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76213" y="7809203"/>
              <a:ext cx="328172" cy="311926"/>
            </a:xfrm>
            <a:prstGeom prst="rect">
              <a:avLst/>
            </a:prstGeom>
          </p:spPr>
        </p:pic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4385" y="7809203"/>
              <a:ext cx="328172" cy="311926"/>
            </a:xfrm>
            <a:prstGeom prst="rect">
              <a:avLst/>
            </a:prstGeom>
          </p:spPr>
        </p:pic>
      </p:grpSp>
      <p:sp>
        <p:nvSpPr>
          <p:cNvPr id="120" name="TextBox 119"/>
          <p:cNvSpPr txBox="1"/>
          <p:nvPr/>
        </p:nvSpPr>
        <p:spPr>
          <a:xfrm>
            <a:off x="3216091" y="7407225"/>
            <a:ext cx="1862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35BAC5"/>
                </a:solidFill>
                <a:latin typeface="Arial Narrow"/>
                <a:cs typeface="Arial Narrow"/>
              </a:rPr>
              <a:t>HABILIDADES</a:t>
            </a:r>
            <a:endParaRPr lang="en-US" sz="2000" b="1" dirty="0">
              <a:solidFill>
                <a:srgbClr val="35BAC5"/>
              </a:solidFill>
              <a:latin typeface="Arial Narrow"/>
              <a:cs typeface="Arial Narrow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273245" y="7959336"/>
            <a:ext cx="186229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DISEÑO</a:t>
            </a:r>
          </a:p>
          <a:p>
            <a:endParaRPr lang="en-US" sz="1100" b="1" dirty="0" smtClean="0">
              <a:latin typeface="Arial Narrow"/>
              <a:cs typeface="Arial Narrow"/>
            </a:endParaRPr>
          </a:p>
          <a:p>
            <a:r>
              <a:rPr lang="en-US" sz="1100" b="1" dirty="0" smtClean="0">
                <a:latin typeface="Arial Narrow"/>
                <a:cs typeface="Arial Narrow"/>
              </a:rPr>
              <a:t>PHOTOSHOP</a:t>
            </a:r>
          </a:p>
          <a:p>
            <a:endParaRPr lang="en-US" sz="1100" b="1" dirty="0">
              <a:latin typeface="Arial Narrow"/>
              <a:cs typeface="Arial Narrow"/>
            </a:endParaRPr>
          </a:p>
          <a:p>
            <a:r>
              <a:rPr lang="en-US" sz="1100" b="1" dirty="0" smtClean="0">
                <a:latin typeface="Arial Narrow"/>
                <a:cs typeface="Arial Narrow"/>
              </a:rPr>
              <a:t>ILLUSTRATOR</a:t>
            </a:r>
          </a:p>
          <a:p>
            <a:endParaRPr lang="en-US" sz="1100" b="1" dirty="0">
              <a:latin typeface="Arial Narrow"/>
              <a:cs typeface="Arial Narrow"/>
            </a:endParaRPr>
          </a:p>
          <a:p>
            <a:r>
              <a:rPr lang="en-US" sz="1100" b="1" dirty="0" smtClean="0">
                <a:latin typeface="Arial Narrow"/>
                <a:cs typeface="Arial Narrow"/>
              </a:rPr>
              <a:t>REDES SOCIALES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4510227" y="8061827"/>
            <a:ext cx="1545645" cy="94457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TextBox 133"/>
          <p:cNvSpPr txBox="1"/>
          <p:nvPr/>
        </p:nvSpPr>
        <p:spPr>
          <a:xfrm>
            <a:off x="6472809" y="8971623"/>
            <a:ext cx="6765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Arial Narrow"/>
                <a:cs typeface="Arial Narrow"/>
              </a:rPr>
              <a:t>100%</a:t>
            </a:r>
            <a:endParaRPr lang="en-US" sz="1050" dirty="0">
              <a:latin typeface="Arial Narrow"/>
              <a:cs typeface="Arial Narrow"/>
            </a:endParaRPr>
          </a:p>
        </p:txBody>
      </p:sp>
      <p:sp>
        <p:nvSpPr>
          <p:cNvPr id="138" name="Rounded Rectangle 137"/>
          <p:cNvSpPr/>
          <p:nvPr/>
        </p:nvSpPr>
        <p:spPr>
          <a:xfrm>
            <a:off x="4510227" y="8383795"/>
            <a:ext cx="2017398" cy="94456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ounded Rectangle 138"/>
          <p:cNvSpPr/>
          <p:nvPr/>
        </p:nvSpPr>
        <p:spPr>
          <a:xfrm>
            <a:off x="4510227" y="8731729"/>
            <a:ext cx="1545645" cy="94457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ounded Rectangle 139"/>
          <p:cNvSpPr/>
          <p:nvPr/>
        </p:nvSpPr>
        <p:spPr>
          <a:xfrm>
            <a:off x="4510227" y="9053697"/>
            <a:ext cx="2017398" cy="94456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TextBox 141"/>
          <p:cNvSpPr txBox="1"/>
          <p:nvPr/>
        </p:nvSpPr>
        <p:spPr>
          <a:xfrm>
            <a:off x="5981753" y="8641667"/>
            <a:ext cx="6765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Arial Narrow"/>
                <a:cs typeface="Arial Narrow"/>
              </a:rPr>
              <a:t>80%</a:t>
            </a:r>
            <a:endParaRPr lang="en-US" sz="1050" dirty="0">
              <a:latin typeface="Arial Narrow"/>
              <a:cs typeface="Arial Narrow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482976" y="8306707"/>
            <a:ext cx="6765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Arial Narrow"/>
                <a:cs typeface="Arial Narrow"/>
              </a:rPr>
              <a:t>100%</a:t>
            </a:r>
            <a:endParaRPr lang="en-US" sz="1050" dirty="0">
              <a:latin typeface="Arial Narrow"/>
              <a:cs typeface="Arial Narrow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6001056" y="7976751"/>
            <a:ext cx="6765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Arial Narrow"/>
                <a:cs typeface="Arial Narrow"/>
              </a:rPr>
              <a:t>80%</a:t>
            </a:r>
            <a:endParaRPr lang="en-US" sz="1050" dirty="0">
              <a:latin typeface="Arial Narrow"/>
              <a:cs typeface="Arial Narrow"/>
            </a:endParaRPr>
          </a:p>
        </p:txBody>
      </p:sp>
      <p:pic>
        <p:nvPicPr>
          <p:cNvPr id="145" name="Picture 14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98154" y="7337958"/>
            <a:ext cx="475091" cy="47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653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6858000" cy="578687"/>
          </a:xfrm>
          <a:prstGeom prst="rect">
            <a:avLst/>
          </a:prstGeom>
          <a:solidFill>
            <a:srgbClr val="35BA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39" y="1789756"/>
            <a:ext cx="2045931" cy="20665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69726" y="727275"/>
            <a:ext cx="2203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 Narrow"/>
                <a:cs typeface="Arial Narrow"/>
              </a:rPr>
              <a:t>VILMA NÚÑEZ</a:t>
            </a:r>
            <a:endParaRPr lang="en-US" sz="2800" b="1" dirty="0">
              <a:latin typeface="Arial Narrow"/>
              <a:cs typeface="Arial Narro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0615" y="6957455"/>
            <a:ext cx="1862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35BAC5"/>
                </a:solidFill>
                <a:latin typeface="Arial Narrow"/>
                <a:cs typeface="Arial Narrow"/>
              </a:rPr>
              <a:t>APTITUDES</a:t>
            </a:r>
            <a:endParaRPr lang="en-US" sz="2000" b="1" dirty="0">
              <a:solidFill>
                <a:srgbClr val="35BAC5"/>
              </a:solidFill>
              <a:latin typeface="Arial Narrow"/>
              <a:cs typeface="Arial Narro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38240" y="6957455"/>
            <a:ext cx="1862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35BAC5"/>
                </a:solidFill>
                <a:latin typeface="Arial Narrow"/>
                <a:cs typeface="Arial Narrow"/>
              </a:rPr>
              <a:t>INTERESES</a:t>
            </a:r>
            <a:endParaRPr lang="en-US" sz="2000" b="1" dirty="0">
              <a:solidFill>
                <a:srgbClr val="35BAC5"/>
              </a:solidFill>
              <a:latin typeface="Arial Narrow"/>
              <a:cs typeface="Arial Narrow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99883" y="6957455"/>
            <a:ext cx="1862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35BAC5"/>
                </a:solidFill>
                <a:latin typeface="Arial Narrow"/>
                <a:cs typeface="Arial Narrow"/>
              </a:rPr>
              <a:t>SOCIAL</a:t>
            </a:r>
            <a:endParaRPr lang="en-US" sz="2000" b="1" dirty="0">
              <a:solidFill>
                <a:srgbClr val="35BAC5"/>
              </a:solidFill>
              <a:latin typeface="Arial Narrow"/>
              <a:cs typeface="Arial Narro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201" y="7510611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OFFICE</a:t>
            </a:r>
            <a:endParaRPr lang="en-US" sz="1100" b="1" dirty="0">
              <a:latin typeface="Arial Narrow"/>
              <a:cs typeface="Arial Narrow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3216" y="6883685"/>
            <a:ext cx="528540" cy="49953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039" y="4261152"/>
            <a:ext cx="555412" cy="42624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816" y="6866420"/>
            <a:ext cx="516799" cy="51679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42778" y="7817550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PHOTOSHOP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2778" y="8113155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RRSS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0355" y="8420094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ILLUSTRATOR</a:t>
            </a:r>
            <a:endParaRPr lang="en-US" sz="1100" b="1" dirty="0">
              <a:latin typeface="Arial Narrow"/>
              <a:cs typeface="Arial Narrow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045226" y="7817550"/>
            <a:ext cx="1134242" cy="212569"/>
            <a:chOff x="1010936" y="7809075"/>
            <a:chExt cx="1665082" cy="312054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76213" y="7809203"/>
              <a:ext cx="328172" cy="311926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04385" y="7809203"/>
              <a:ext cx="328172" cy="311926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47845" y="7809075"/>
              <a:ext cx="328173" cy="311926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1037805" y="7510611"/>
            <a:ext cx="1128204" cy="212569"/>
            <a:chOff x="1010936" y="7809075"/>
            <a:chExt cx="1656218" cy="312054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38982" y="7809075"/>
              <a:ext cx="328172" cy="311926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76213" y="7809203"/>
              <a:ext cx="328172" cy="311926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04385" y="7809203"/>
              <a:ext cx="328172" cy="311926"/>
            </a:xfrm>
            <a:prstGeom prst="rect">
              <a:avLst/>
            </a:prstGeom>
          </p:spPr>
        </p:pic>
      </p:grpSp>
      <p:grpSp>
        <p:nvGrpSpPr>
          <p:cNvPr id="40" name="Group 39"/>
          <p:cNvGrpSpPr/>
          <p:nvPr/>
        </p:nvGrpSpPr>
        <p:grpSpPr>
          <a:xfrm>
            <a:off x="1045226" y="8437271"/>
            <a:ext cx="1134280" cy="212482"/>
            <a:chOff x="1010936" y="7809075"/>
            <a:chExt cx="1665137" cy="311926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47902" y="7809075"/>
              <a:ext cx="328171" cy="311926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</p:grpSp>
      <p:grpSp>
        <p:nvGrpSpPr>
          <p:cNvPr id="47" name="Group 46"/>
          <p:cNvGrpSpPr/>
          <p:nvPr/>
        </p:nvGrpSpPr>
        <p:grpSpPr>
          <a:xfrm>
            <a:off x="1037805" y="8130327"/>
            <a:ext cx="1128204" cy="212569"/>
            <a:chOff x="1010936" y="7809075"/>
            <a:chExt cx="1656218" cy="312054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38982" y="7809075"/>
              <a:ext cx="328172" cy="311926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0936" y="7809075"/>
              <a:ext cx="328172" cy="311926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39108" y="7809075"/>
              <a:ext cx="328172" cy="311926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76213" y="7809203"/>
              <a:ext cx="328172" cy="311926"/>
            </a:xfrm>
            <a:prstGeom prst="rect">
              <a:avLst/>
            </a:prstGeom>
          </p:spPr>
        </p:pic>
      </p:grpSp>
      <p:pic>
        <p:nvPicPr>
          <p:cNvPr id="54" name="Picture 5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18725" y="8130130"/>
            <a:ext cx="223548" cy="212482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98408" y="8437271"/>
            <a:ext cx="223548" cy="212482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26295" y="8439384"/>
            <a:ext cx="223548" cy="212482"/>
          </a:xfrm>
          <a:prstGeom prst="rect">
            <a:avLst/>
          </a:prstGeom>
        </p:spPr>
      </p:pic>
      <p:grpSp>
        <p:nvGrpSpPr>
          <p:cNvPr id="67" name="Group 66"/>
          <p:cNvGrpSpPr/>
          <p:nvPr/>
        </p:nvGrpSpPr>
        <p:grpSpPr>
          <a:xfrm>
            <a:off x="2479485" y="7430521"/>
            <a:ext cx="2226710" cy="1591463"/>
            <a:chOff x="4087457" y="3382229"/>
            <a:chExt cx="2850273" cy="2037131"/>
          </a:xfrm>
        </p:grpSpPr>
        <p:sp>
          <p:nvSpPr>
            <p:cNvPr id="62" name="Oval 61"/>
            <p:cNvSpPr/>
            <p:nvPr/>
          </p:nvSpPr>
          <p:spPr>
            <a:xfrm>
              <a:off x="4087457" y="3792207"/>
              <a:ext cx="1069557" cy="1069557"/>
            </a:xfrm>
            <a:prstGeom prst="ellipse">
              <a:avLst/>
            </a:prstGeom>
            <a:solidFill>
              <a:srgbClr val="FFFF00">
                <a:alpha val="58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b="1" dirty="0">
                <a:solidFill>
                  <a:schemeClr val="tx1"/>
                </a:solidFill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4754197" y="3382229"/>
              <a:ext cx="1578606" cy="1578605"/>
            </a:xfrm>
            <a:prstGeom prst="ellipse">
              <a:avLst/>
            </a:prstGeom>
            <a:solidFill>
              <a:srgbClr val="35BAC5">
                <a:alpha val="58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5957325" y="4277620"/>
              <a:ext cx="883599" cy="883597"/>
            </a:xfrm>
            <a:prstGeom prst="ellipse">
              <a:avLst/>
            </a:prstGeom>
            <a:solidFill>
              <a:schemeClr val="accent3">
                <a:lumMod val="60000"/>
                <a:lumOff val="40000"/>
                <a:alpha val="5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4754197" y="4535763"/>
              <a:ext cx="883597" cy="883597"/>
            </a:xfrm>
            <a:prstGeom prst="ellipse">
              <a:avLst/>
            </a:prstGeom>
            <a:solidFill>
              <a:schemeClr val="accent4">
                <a:alpha val="5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6053459" y="3470518"/>
              <a:ext cx="884271" cy="817054"/>
            </a:xfrm>
            <a:prstGeom prst="ellipse">
              <a:avLst/>
            </a:prstGeom>
            <a:solidFill>
              <a:schemeClr val="tx2">
                <a:alpha val="5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3991757" y="7621572"/>
            <a:ext cx="18711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MÚSICA</a:t>
            </a:r>
            <a:endParaRPr lang="en-US" sz="1400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3008915" y="7762681"/>
            <a:ext cx="1871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MARKETING </a:t>
            </a:r>
          </a:p>
          <a:p>
            <a:r>
              <a:rPr lang="en-US" sz="1400" b="1" dirty="0" smtClean="0"/>
              <a:t>&amp; PUBLICIDAD</a:t>
            </a:r>
            <a:endParaRPr lang="en-US" sz="1400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2961895" y="8529679"/>
            <a:ext cx="18711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DISEÑO</a:t>
            </a:r>
            <a:endParaRPr lang="en-US" sz="1400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4014437" y="8355267"/>
            <a:ext cx="18711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RRSS</a:t>
            </a:r>
            <a:endParaRPr lang="en-US" sz="14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383168" y="7993283"/>
            <a:ext cx="18711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LIBROS</a:t>
            </a:r>
            <a:endParaRPr lang="en-US" sz="14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5030737" y="7509528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TWITTER - @VILMANUNEZ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038314" y="7816467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FACEBOOK - VILMANUNEZ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38314" y="8112072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WEB – VILMANUNEZ.COM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045891" y="8419011"/>
            <a:ext cx="18622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SKYPE - VILMANUNEZ</a:t>
            </a:r>
            <a:endParaRPr lang="en-US" sz="1100" b="1" dirty="0">
              <a:latin typeface="Arial Narrow"/>
              <a:cs typeface="Arial Narrow"/>
            </a:endParaRPr>
          </a:p>
        </p:txBody>
      </p:sp>
      <p:pic>
        <p:nvPicPr>
          <p:cNvPr id="79" name="Picture 7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49603" y="6927573"/>
            <a:ext cx="482410" cy="431630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49243" y="1789756"/>
            <a:ext cx="573495" cy="426246"/>
          </a:xfrm>
          <a:prstGeom prst="rect">
            <a:avLst/>
          </a:prstGeom>
        </p:spPr>
      </p:pic>
      <p:sp>
        <p:nvSpPr>
          <p:cNvPr id="81" name="TextBox 80"/>
          <p:cNvSpPr txBox="1"/>
          <p:nvPr/>
        </p:nvSpPr>
        <p:spPr>
          <a:xfrm>
            <a:off x="3344832" y="1786010"/>
            <a:ext cx="2960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35BAC5"/>
                </a:solidFill>
                <a:latin typeface="Arial Narrow"/>
                <a:cs typeface="Arial Narrow"/>
              </a:rPr>
              <a:t>DATOS PERSONALES</a:t>
            </a:r>
            <a:endParaRPr lang="en-US" sz="2000" b="1" dirty="0">
              <a:solidFill>
                <a:srgbClr val="35BAC5"/>
              </a:solidFill>
              <a:latin typeface="Arial Narrow"/>
              <a:cs typeface="Arial Narrow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678629" y="2394539"/>
            <a:ext cx="165431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 smtClean="0">
                <a:latin typeface="Arial Narrow"/>
                <a:cs typeface="Arial Narrow"/>
              </a:rPr>
              <a:t>NOMBRE</a:t>
            </a:r>
          </a:p>
          <a:p>
            <a:pPr algn="r"/>
            <a:r>
              <a:rPr lang="en-US" sz="1100" b="1" dirty="0" smtClean="0">
                <a:latin typeface="Arial Narrow"/>
                <a:cs typeface="Arial Narrow"/>
              </a:rPr>
              <a:t>APELLIDOS</a:t>
            </a:r>
          </a:p>
          <a:p>
            <a:pPr algn="r"/>
            <a:r>
              <a:rPr lang="en-US" sz="1100" b="1" dirty="0" smtClean="0">
                <a:latin typeface="Arial Narrow"/>
                <a:cs typeface="Arial Narrow"/>
              </a:rPr>
              <a:t>EDAD</a:t>
            </a:r>
          </a:p>
          <a:p>
            <a:pPr algn="r"/>
            <a:r>
              <a:rPr lang="en-US" sz="1100" b="1" dirty="0" smtClean="0">
                <a:latin typeface="Arial Narrow"/>
                <a:cs typeface="Arial Narrow"/>
              </a:rPr>
              <a:t>CIUDAD RESIDENCIA</a:t>
            </a:r>
          </a:p>
          <a:p>
            <a:pPr algn="r"/>
            <a:r>
              <a:rPr lang="en-US" sz="1100" b="1" dirty="0" smtClean="0">
                <a:latin typeface="Arial Narrow"/>
                <a:cs typeface="Arial Narrow"/>
              </a:rPr>
              <a:t>NACIONALIDAD</a:t>
            </a:r>
          </a:p>
          <a:p>
            <a:pPr algn="r"/>
            <a:r>
              <a:rPr lang="en-US" sz="1100" b="1" dirty="0" smtClean="0">
                <a:latin typeface="Arial Narrow"/>
                <a:cs typeface="Arial Narrow"/>
              </a:rPr>
              <a:t>TELÉFONO</a:t>
            </a:r>
          </a:p>
          <a:p>
            <a:pPr algn="r"/>
            <a:r>
              <a:rPr lang="en-US" sz="1100" b="1" dirty="0" smtClean="0">
                <a:latin typeface="Arial Narrow"/>
                <a:cs typeface="Arial Narrow"/>
              </a:rPr>
              <a:t>CORREO ELECTRÓNICO</a:t>
            </a:r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332943" y="2385834"/>
            <a:ext cx="165431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……………………………….</a:t>
            </a:r>
          </a:p>
          <a:p>
            <a:r>
              <a:rPr lang="en-US" sz="1100" b="1" dirty="0" smtClean="0">
                <a:latin typeface="Arial Narrow"/>
                <a:cs typeface="Arial Narrow"/>
              </a:rPr>
              <a:t>……………………………….</a:t>
            </a:r>
          </a:p>
          <a:p>
            <a:r>
              <a:rPr lang="en-US" sz="1100" b="1" dirty="0" smtClean="0">
                <a:latin typeface="Arial Narrow"/>
                <a:cs typeface="Arial Narrow"/>
              </a:rPr>
              <a:t>……………………………….</a:t>
            </a:r>
          </a:p>
          <a:p>
            <a:r>
              <a:rPr lang="en-US" sz="1100" b="1" dirty="0" smtClean="0">
                <a:latin typeface="Arial Narrow"/>
                <a:cs typeface="Arial Narrow"/>
              </a:rPr>
              <a:t>……………………………….</a:t>
            </a:r>
          </a:p>
          <a:p>
            <a:r>
              <a:rPr lang="en-US" sz="1100" b="1" dirty="0" smtClean="0">
                <a:latin typeface="Arial Narrow"/>
                <a:cs typeface="Arial Narrow"/>
              </a:rPr>
              <a:t>……………………………….</a:t>
            </a:r>
          </a:p>
          <a:p>
            <a:r>
              <a:rPr lang="en-US" sz="1100" b="1" dirty="0" smtClean="0">
                <a:latin typeface="Arial Narrow"/>
                <a:cs typeface="Arial Narrow"/>
              </a:rPr>
              <a:t>……………………………….</a:t>
            </a:r>
          </a:p>
          <a:p>
            <a:r>
              <a:rPr lang="en-US" sz="1100" b="1" dirty="0" smtClean="0">
                <a:latin typeface="Arial Narrow"/>
                <a:cs typeface="Arial Narrow"/>
              </a:rPr>
              <a:t>……………………………….</a:t>
            </a:r>
          </a:p>
          <a:p>
            <a:endParaRPr lang="en-US" sz="1100" b="1" dirty="0" smtClean="0">
              <a:latin typeface="Arial Narrow"/>
              <a:cs typeface="Arial Narrow"/>
            </a:endParaRPr>
          </a:p>
          <a:p>
            <a:endParaRPr lang="en-US" sz="1100" b="1" dirty="0">
              <a:latin typeface="Arial Narrow"/>
              <a:cs typeface="Arial Narrow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92736" y="4287288"/>
            <a:ext cx="2960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35BAC5"/>
                </a:solidFill>
                <a:latin typeface="Arial Narrow"/>
                <a:cs typeface="Arial Narrow"/>
              </a:rPr>
              <a:t>EDUCACIÓN</a:t>
            </a:r>
            <a:endParaRPr lang="en-US" sz="2000" b="1" dirty="0">
              <a:solidFill>
                <a:srgbClr val="35BAC5"/>
              </a:solidFill>
              <a:latin typeface="Arial Narrow"/>
              <a:cs typeface="Arial Narrow"/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3344832" y="4246211"/>
            <a:ext cx="4131757" cy="2194062"/>
            <a:chOff x="463211" y="5195294"/>
            <a:chExt cx="4131757" cy="2194062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63211" y="5195294"/>
              <a:ext cx="544620" cy="439409"/>
            </a:xfrm>
            <a:prstGeom prst="rect">
              <a:avLst/>
            </a:prstGeom>
          </p:spPr>
        </p:pic>
        <p:sp>
          <p:nvSpPr>
            <p:cNvPr id="84" name="TextBox 83"/>
            <p:cNvSpPr txBox="1"/>
            <p:nvPr/>
          </p:nvSpPr>
          <p:spPr>
            <a:xfrm>
              <a:off x="1239011" y="5773529"/>
              <a:ext cx="1654314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latin typeface="Arial Narrow"/>
                  <a:cs typeface="Arial Narrow"/>
                </a:rPr>
                <a:t>EMPRESA 1</a:t>
              </a:r>
            </a:p>
            <a:p>
              <a:r>
                <a:rPr lang="en-US" sz="1100" dirty="0" smtClean="0">
                  <a:latin typeface="Arial Narrow"/>
                  <a:cs typeface="Arial Narrow"/>
                </a:rPr>
                <a:t>2007 – 2010</a:t>
              </a:r>
            </a:p>
            <a:p>
              <a:endParaRPr lang="en-US" sz="1100" dirty="0">
                <a:latin typeface="Arial Narrow"/>
                <a:cs typeface="Arial Narrow"/>
              </a:endParaRPr>
            </a:p>
            <a:p>
              <a:r>
                <a:rPr lang="en-US" sz="1100" b="1" dirty="0" smtClean="0">
                  <a:latin typeface="Arial Narrow"/>
                  <a:cs typeface="Arial Narrow"/>
                </a:rPr>
                <a:t>EMPRESA 1</a:t>
              </a:r>
            </a:p>
            <a:p>
              <a:r>
                <a:rPr lang="en-US" sz="1100" dirty="0" smtClean="0">
                  <a:latin typeface="Arial Narrow"/>
                  <a:cs typeface="Arial Narrow"/>
                </a:rPr>
                <a:t>2007 - 2010</a:t>
              </a:r>
            </a:p>
            <a:p>
              <a:endParaRPr lang="en-US" sz="1100" dirty="0" smtClean="0">
                <a:latin typeface="Arial Narrow"/>
                <a:cs typeface="Arial Narrow"/>
              </a:endParaRPr>
            </a:p>
            <a:p>
              <a:r>
                <a:rPr lang="en-US" sz="1100" b="1" dirty="0" smtClean="0">
                  <a:latin typeface="Arial Narrow"/>
                  <a:cs typeface="Arial Narrow"/>
                </a:rPr>
                <a:t>EMPRESA 1</a:t>
              </a:r>
            </a:p>
            <a:p>
              <a:r>
                <a:rPr lang="en-US" sz="1100" dirty="0" smtClean="0">
                  <a:latin typeface="Arial Narrow"/>
                  <a:cs typeface="Arial Narrow"/>
                </a:rPr>
                <a:t>2007 - 2010</a:t>
              </a:r>
            </a:p>
            <a:p>
              <a:endParaRPr lang="en-US" sz="1100" dirty="0">
                <a:latin typeface="Arial Narrow"/>
                <a:cs typeface="Arial Narrow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1138693" y="5234593"/>
              <a:ext cx="29603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35BAC5"/>
                  </a:solidFill>
                  <a:latin typeface="Arial Narrow"/>
                  <a:cs typeface="Arial Narrow"/>
                </a:rPr>
                <a:t>EXPERIENCIA</a:t>
              </a:r>
              <a:endParaRPr lang="en-US" sz="2000" b="1" dirty="0">
                <a:solidFill>
                  <a:srgbClr val="35BAC5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2269868" y="5759105"/>
              <a:ext cx="2325100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latin typeface="Arial Narrow"/>
                  <a:cs typeface="Arial Narrow"/>
                </a:rPr>
                <a:t>Social Media Director</a:t>
              </a:r>
            </a:p>
            <a:p>
              <a:endParaRPr lang="en-US" sz="1100" dirty="0" smtClean="0">
                <a:latin typeface="Arial Narrow"/>
                <a:cs typeface="Arial Narrow"/>
              </a:endParaRPr>
            </a:p>
            <a:p>
              <a:endParaRPr lang="en-US" sz="1100" dirty="0">
                <a:latin typeface="Arial Narrow"/>
                <a:cs typeface="Arial Narrow"/>
              </a:endParaRPr>
            </a:p>
            <a:p>
              <a:r>
                <a:rPr lang="en-US" sz="1100" b="1" dirty="0" smtClean="0">
                  <a:latin typeface="Arial Narrow"/>
                  <a:cs typeface="Arial Narrow"/>
                </a:rPr>
                <a:t>Social Media Strategist</a:t>
              </a:r>
            </a:p>
            <a:p>
              <a:endParaRPr lang="en-US" sz="1100" dirty="0" smtClean="0">
                <a:latin typeface="Arial Narrow"/>
                <a:cs typeface="Arial Narrow"/>
              </a:endParaRPr>
            </a:p>
            <a:p>
              <a:endParaRPr lang="en-US" sz="1100" dirty="0" smtClean="0">
                <a:latin typeface="Arial Narrow"/>
                <a:cs typeface="Arial Narrow"/>
              </a:endParaRPr>
            </a:p>
            <a:p>
              <a:r>
                <a:rPr lang="en-US" sz="1100" b="1" dirty="0" smtClean="0">
                  <a:latin typeface="Arial Narrow"/>
                  <a:cs typeface="Arial Narrow"/>
                </a:rPr>
                <a:t>Community Manager</a:t>
              </a: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452560" y="4941678"/>
            <a:ext cx="165431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Arial Narrow"/>
                <a:cs typeface="Arial Narrow"/>
              </a:rPr>
              <a:t>UNIVERSIDAD</a:t>
            </a:r>
          </a:p>
          <a:p>
            <a:r>
              <a:rPr lang="en-US" sz="1100" dirty="0" smtClean="0">
                <a:latin typeface="Arial Narrow"/>
                <a:cs typeface="Arial Narrow"/>
              </a:rPr>
              <a:t>2007 – 2010</a:t>
            </a:r>
          </a:p>
          <a:p>
            <a:endParaRPr lang="en-US" sz="1100" dirty="0">
              <a:latin typeface="Arial Narrow"/>
              <a:cs typeface="Arial Narrow"/>
            </a:endParaRPr>
          </a:p>
          <a:p>
            <a:r>
              <a:rPr lang="en-US" sz="1100" b="1" dirty="0" smtClean="0">
                <a:latin typeface="Arial Narrow"/>
                <a:cs typeface="Arial Narrow"/>
              </a:rPr>
              <a:t>UNIVERSIDAD</a:t>
            </a:r>
          </a:p>
          <a:p>
            <a:r>
              <a:rPr lang="en-US" sz="1100" dirty="0" smtClean="0">
                <a:latin typeface="Arial Narrow"/>
                <a:cs typeface="Arial Narrow"/>
              </a:rPr>
              <a:t>2007 – 2010</a:t>
            </a:r>
            <a:endParaRPr lang="en-US" sz="1100" dirty="0">
              <a:latin typeface="Arial Narrow"/>
              <a:cs typeface="Arial Narrow"/>
            </a:endParaRPr>
          </a:p>
          <a:p>
            <a:endParaRPr lang="en-US" sz="1100" dirty="0" smtClean="0">
              <a:latin typeface="Arial Narrow"/>
              <a:cs typeface="Arial Narrow"/>
            </a:endParaRPr>
          </a:p>
          <a:p>
            <a:r>
              <a:rPr lang="en-US" sz="1100" b="1" dirty="0" smtClean="0">
                <a:latin typeface="Arial Narrow"/>
                <a:cs typeface="Arial Narrow"/>
              </a:rPr>
              <a:t>UNIVERSIDAD</a:t>
            </a:r>
          </a:p>
          <a:p>
            <a:r>
              <a:rPr lang="en-US" sz="1100" dirty="0" smtClean="0">
                <a:latin typeface="Arial Narrow"/>
                <a:cs typeface="Arial Narrow"/>
              </a:rPr>
              <a:t>2007 – 2010</a:t>
            </a:r>
          </a:p>
          <a:p>
            <a:endParaRPr lang="en-US" sz="1100" dirty="0" smtClean="0">
              <a:latin typeface="Arial Narrow"/>
              <a:cs typeface="Arial Narrow"/>
            </a:endParaRPr>
          </a:p>
          <a:p>
            <a:endParaRPr lang="en-US" sz="1100" dirty="0" smtClean="0">
              <a:latin typeface="Arial Narrow"/>
              <a:cs typeface="Arial Narrow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483417" y="4927254"/>
            <a:ext cx="2325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 smtClean="0">
                <a:latin typeface="Arial Narrow"/>
                <a:cs typeface="Arial Narrow"/>
              </a:rPr>
              <a:t>Licenciado</a:t>
            </a:r>
            <a:r>
              <a:rPr lang="en-US" sz="1100" b="1" dirty="0" smtClean="0">
                <a:latin typeface="Arial Narrow"/>
                <a:cs typeface="Arial Narrow"/>
              </a:rPr>
              <a:t> en marketing </a:t>
            </a:r>
          </a:p>
          <a:p>
            <a:endParaRPr lang="en-US" sz="1100" dirty="0" smtClean="0">
              <a:latin typeface="Arial Narrow"/>
              <a:cs typeface="Arial Narrow"/>
            </a:endParaRPr>
          </a:p>
          <a:p>
            <a:endParaRPr lang="en-US" sz="1100" dirty="0">
              <a:latin typeface="Arial Narrow"/>
              <a:cs typeface="Arial Narrow"/>
            </a:endParaRPr>
          </a:p>
          <a:p>
            <a:r>
              <a:rPr lang="en-US" sz="1100" b="1" dirty="0" err="1" smtClean="0">
                <a:latin typeface="Arial Narrow"/>
                <a:cs typeface="Arial Narrow"/>
              </a:rPr>
              <a:t>Maestría</a:t>
            </a:r>
            <a:r>
              <a:rPr lang="en-US" sz="1100" b="1" dirty="0" smtClean="0">
                <a:latin typeface="Arial Narrow"/>
                <a:cs typeface="Arial Narrow"/>
              </a:rPr>
              <a:t> en </a:t>
            </a:r>
            <a:r>
              <a:rPr lang="en-US" sz="1100" b="1" dirty="0" err="1" smtClean="0">
                <a:latin typeface="Arial Narrow"/>
                <a:cs typeface="Arial Narrow"/>
              </a:rPr>
              <a:t>Administración</a:t>
            </a:r>
            <a:endParaRPr lang="en-US" sz="1100" b="1" dirty="0" smtClean="0">
              <a:latin typeface="Arial Narrow"/>
              <a:cs typeface="Arial Narrow"/>
            </a:endParaRPr>
          </a:p>
          <a:p>
            <a:endParaRPr lang="en-US" sz="1100" b="1" dirty="0">
              <a:latin typeface="Arial Narrow"/>
              <a:cs typeface="Arial Narrow"/>
            </a:endParaRPr>
          </a:p>
          <a:p>
            <a:endParaRPr lang="en-US" sz="1100" b="1" dirty="0" smtClean="0">
              <a:latin typeface="Arial Narrow"/>
              <a:cs typeface="Arial Narrow"/>
            </a:endParaRPr>
          </a:p>
          <a:p>
            <a:r>
              <a:rPr lang="en-US" sz="1100" b="1" dirty="0" err="1" smtClean="0">
                <a:latin typeface="Arial Narrow"/>
                <a:cs typeface="Arial Narrow"/>
              </a:rPr>
              <a:t>Diplomado</a:t>
            </a:r>
            <a:r>
              <a:rPr lang="en-US" sz="1100" b="1" dirty="0" smtClean="0">
                <a:latin typeface="Arial Narrow"/>
                <a:cs typeface="Arial Narrow"/>
              </a:rPr>
              <a:t> en Marketing</a:t>
            </a:r>
          </a:p>
          <a:p>
            <a:endParaRPr lang="en-US" sz="1100" b="1" dirty="0" smtClean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28281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650</Words>
  <Application>Microsoft Macintosh PowerPoint</Application>
  <PresentationFormat>A4 Paper (210x297 mm)</PresentationFormat>
  <Paragraphs>238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Novaemusik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Vilma Núñez</dc:creator>
  <cp:lastModifiedBy>Vilma Núñez</cp:lastModifiedBy>
  <cp:revision>76</cp:revision>
  <dcterms:created xsi:type="dcterms:W3CDTF">2013-09-09T11:49:24Z</dcterms:created>
  <dcterms:modified xsi:type="dcterms:W3CDTF">2013-09-19T11:24:23Z</dcterms:modified>
</cp:coreProperties>
</file>