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7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</p:sldIdLst>
  <p:sldSz cx="9144000" cy="5143500" type="screen16x9"/>
  <p:notesSz cx="6858000" cy="9144000"/>
  <p:embeddedFontLst>
    <p:embeddedFont>
      <p:font typeface="Corbel" pitchFamily="34" charset="0"/>
      <p:regular r:id="rId12"/>
      <p:bold r:id="rId13"/>
      <p:italic r:id="rId14"/>
      <p:boldItalic r:id="rId15"/>
    </p:embeddedFont>
    <p:embeddedFont>
      <p:font typeface="Wingdings 2" pitchFamily="18" charset="2"/>
      <p:regular r:id="rId16"/>
    </p:embeddedFont>
    <p:embeddedFont>
      <p:font typeface="Roboto" charset="0"/>
      <p:regular r:id="rId17"/>
      <p:bold r:id="rId18"/>
      <p:italic r:id="rId19"/>
      <p:boldItalic r:id="rId20"/>
    </p:embeddedFont>
    <p:embeddedFont>
      <p:font typeface="Wingdings 3" pitchFamily="18" charset="2"/>
      <p:regular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F3C621"/>
  </p:clrMru>
</p:presentationPr>
</file>

<file path=ppt/tableStyles.xml><?xml version="1.0" encoding="utf-8"?>
<a:tblStyleLst xmlns:a="http://schemas.openxmlformats.org/drawingml/2006/main" def="{D172015A-24D7-4AC1-955A-C80D2B29AD53}">
  <a:tblStyle styleId="{D172015A-24D7-4AC1-955A-C80D2B29AD53}" styleName="Table_0">
    <a:wholeTbl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26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9143999" cy="385157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16886"/>
            <a:ext cx="8077200" cy="1255014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371600"/>
            <a:ext cx="8077200" cy="1124712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D53CBE-9296-463C-BD26-5C0F727EF749}" type="datetime1">
              <a:rPr lang="en-US" smtClean="0"/>
              <a:pPr>
                <a:defRPr/>
              </a:pPr>
              <a:t>8/13/2016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GB" sz="1000" smtClean="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pPr lvl="0" algn="r">
                <a:spcBef>
                  <a:spcPts val="0"/>
                </a:spcBef>
                <a:buNone/>
              </a:pPr>
              <a:t>‹#›</a:t>
            </a:fld>
            <a:endParaRPr lang="en-GB" sz="10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0" y="3846251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D53CBE-9296-463C-BD26-5C0F727EF749}" type="datetime1">
              <a:rPr lang="en-US" smtClean="0"/>
              <a:pPr>
                <a:defRPr/>
              </a:pPr>
              <a:t>8/13/2016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GB" sz="1000" smtClean="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pPr lvl="0" algn="r">
                <a:spcBef>
                  <a:spcPts val="0"/>
                </a:spcBef>
                <a:buNone/>
              </a:pPr>
              <a:t>‹#›</a:t>
            </a:fld>
            <a:endParaRPr lang="en-GB" sz="10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51435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8" y="0"/>
            <a:ext cx="2514601" cy="51435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05980"/>
            <a:ext cx="1905000" cy="4388644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4388644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D53CBE-9296-463C-BD26-5C0F727EF749}" type="datetime1">
              <a:rPr lang="en-US" smtClean="0"/>
              <a:pPr>
                <a:defRPr/>
              </a:pPr>
              <a:t>8/13/2016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4783095"/>
            <a:ext cx="3836404" cy="273844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GB" sz="1000" smtClean="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pPr lvl="0" algn="r">
                <a:spcBef>
                  <a:spcPts val="0"/>
                </a:spcBef>
                <a:buNone/>
              </a:pPr>
              <a:t>‹#›</a:t>
            </a:fld>
            <a:endParaRPr lang="en-GB" sz="10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pPr lvl="0">
                <a:spcBef>
                  <a:spcPts val="0"/>
                </a:spcBef>
                <a:buNone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586"/>
            <a:ext cx="8229600" cy="939546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D53CBE-9296-463C-BD26-5C0F727EF749}" type="datetime1">
              <a:rPr lang="en-US" smtClean="0"/>
              <a:pPr>
                <a:defRPr/>
              </a:pPr>
              <a:t>8/13/2016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GB" sz="1000" smtClean="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pPr lvl="0" algn="r">
                <a:spcBef>
                  <a:spcPts val="0"/>
                </a:spcBef>
                <a:buNone/>
              </a:pPr>
              <a:t>‹#›</a:t>
            </a:fld>
            <a:endParaRPr lang="en-GB" sz="10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195189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1951890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89154"/>
            <a:ext cx="8013192" cy="1227582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371600"/>
            <a:ext cx="8022336" cy="51435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D53CBE-9296-463C-BD26-5C0F727EF749}" type="datetime1">
              <a:rPr lang="en-US" smtClean="0"/>
              <a:pPr>
                <a:defRPr/>
              </a:pPr>
              <a:t>8/13/2016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GB" sz="1000" smtClean="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pPr lvl="0" algn="r">
                <a:spcBef>
                  <a:spcPts val="0"/>
                </a:spcBef>
                <a:buNone/>
              </a:pPr>
              <a:t>‹#›</a:t>
            </a:fld>
            <a:endParaRPr lang="en-GB" sz="10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0452"/>
            <a:ext cx="4038600" cy="3467862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0452"/>
            <a:ext cx="4038600" cy="34678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D53CBE-9296-463C-BD26-5C0F727EF749}" type="datetime1">
              <a:rPr lang="en-US" smtClean="0"/>
              <a:pPr>
                <a:defRPr/>
              </a:pPr>
              <a:t>8/13/2016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GB" sz="1000" smtClean="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pPr lvl="0" algn="r">
                <a:spcBef>
                  <a:spcPts val="0"/>
                </a:spcBef>
                <a:buNone/>
              </a:pPr>
              <a:t>‹#›</a:t>
            </a:fld>
            <a:endParaRPr lang="en-GB" sz="10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4241"/>
            <a:ext cx="4040188" cy="536516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37134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4241"/>
            <a:ext cx="4041775" cy="536516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37134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D53CBE-9296-463C-BD26-5C0F727EF749}" type="datetime1">
              <a:rPr lang="en-US" smtClean="0"/>
              <a:pPr>
                <a:defRPr/>
              </a:pPr>
              <a:t>8/13/2016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GB" sz="1000" smtClean="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pPr lvl="0" algn="r">
                <a:spcBef>
                  <a:spcPts val="0"/>
                </a:spcBef>
                <a:buNone/>
              </a:pPr>
              <a:t>‹#›</a:t>
            </a:fld>
            <a:endParaRPr lang="en-GB" sz="10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D53CBE-9296-463C-BD26-5C0F727EF749}" type="datetime1">
              <a:rPr lang="en-US" smtClean="0"/>
              <a:pPr>
                <a:defRPr/>
              </a:pPr>
              <a:t>8/13/2016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GB" sz="1000" smtClean="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pPr lvl="0" algn="r">
                <a:spcBef>
                  <a:spcPts val="0"/>
                </a:spcBef>
                <a:buNone/>
              </a:pPr>
              <a:t>‹#›</a:t>
            </a:fld>
            <a:endParaRPr lang="en-GB" sz="10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D53CBE-9296-463C-BD26-5C0F727EF749}" type="datetime1">
              <a:rPr lang="en-US" smtClean="0"/>
              <a:pPr>
                <a:defRPr/>
              </a:pPr>
              <a:t>8/13/2016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GB" sz="1000" smtClean="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pPr lvl="0" algn="r">
                <a:spcBef>
                  <a:spcPts val="0"/>
                </a:spcBef>
                <a:buNone/>
              </a:pPr>
              <a:t>‹#›</a:t>
            </a:fld>
            <a:endParaRPr lang="en-GB" sz="10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14300"/>
            <a:ext cx="2523744" cy="733806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8" y="1307350"/>
            <a:ext cx="5920641" cy="341916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297514"/>
            <a:ext cx="2468880" cy="342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D53CBE-9296-463C-BD26-5C0F727EF749}" type="datetime1">
              <a:rPr lang="en-US" smtClean="0"/>
              <a:pPr>
                <a:defRPr/>
              </a:pPr>
              <a:t>8/13/2016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GB" sz="1000" smtClean="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pPr lvl="0" algn="r">
                <a:spcBef>
                  <a:spcPts val="0"/>
                </a:spcBef>
                <a:buNone/>
              </a:pPr>
              <a:t>‹#›</a:t>
            </a:fld>
            <a:endParaRPr lang="en-GB" sz="10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090422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090422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16586"/>
            <a:ext cx="2525150" cy="733806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6" y="1113606"/>
            <a:ext cx="6247397" cy="4029894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296162"/>
            <a:ext cx="2468880" cy="342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877824"/>
            <a:ext cx="2523744" cy="150876"/>
          </a:xfrm>
        </p:spPr>
        <p:txBody>
          <a:bodyPr/>
          <a:lstStyle/>
          <a:p>
            <a:pPr>
              <a:defRPr/>
            </a:pPr>
            <a:fld id="{11D53CBE-9296-463C-BD26-5C0F727EF749}" type="datetime1">
              <a:rPr lang="en-US" smtClean="0"/>
              <a:pPr>
                <a:defRPr/>
              </a:pPr>
              <a:t>8/13/2016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51435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51435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877824"/>
            <a:ext cx="5193792" cy="150876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877824"/>
            <a:ext cx="733864" cy="150876"/>
          </a:xfrm>
        </p:spPr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GB" sz="1000" smtClean="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pPr lvl="0" algn="r">
                <a:spcBef>
                  <a:spcPts val="0"/>
                </a:spcBef>
                <a:buNone/>
              </a:pPr>
              <a:t>‹#›</a:t>
            </a:fld>
            <a:endParaRPr lang="en-GB" sz="10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076921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1" y="0"/>
            <a:ext cx="9143999" cy="10753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229600" cy="938297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1394"/>
            <a:ext cx="8229600" cy="3469207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857749"/>
            <a:ext cx="2133600" cy="20574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fld id="{11D53CBE-9296-463C-BD26-5C0F727EF749}" type="datetime1">
              <a:rPr lang="en-US" smtClean="0"/>
              <a:pPr>
                <a:defRPr/>
              </a:pPr>
              <a:t>8/13/2016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7" y="4857749"/>
            <a:ext cx="5507719" cy="20574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4857749"/>
            <a:ext cx="733864" cy="20574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GB" sz="1000" smtClean="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pPr lvl="0" algn="r">
                <a:spcBef>
                  <a:spcPts val="0"/>
                </a:spcBef>
                <a:buNone/>
              </a:pPr>
              <a:t>‹#›</a:t>
            </a:fld>
            <a:endParaRPr lang="en-GB" sz="10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2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6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10" Type="http://schemas.openxmlformats.org/officeDocument/2006/relationships/image" Target="../media/image2.png"/><Relationship Id="rId4" Type="http://schemas.openxmlformats.org/officeDocument/2006/relationships/image" Target="../media/image19.jpeg"/><Relationship Id="rId9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Relationship Id="rId4" Type="http://schemas.openxmlformats.org/officeDocument/2006/relationships/hyperlink" Target="www.sage50hosting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295400" y="3968175"/>
            <a:ext cx="601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u="sng" dirty="0" smtClean="0">
                <a:solidFill>
                  <a:schemeClr val="tx1"/>
                </a:solidFill>
              </a:rPr>
              <a:t>Cloud Hosting Services</a:t>
            </a:r>
            <a:r>
              <a:rPr lang="en-US" b="1" i="1" u="sng" dirty="0" smtClean="0">
                <a:solidFill>
                  <a:schemeClr val="tx1"/>
                </a:solidFill>
              </a:rPr>
              <a:t> </a:t>
            </a:r>
            <a:endParaRPr lang="en-US" b="1" i="1" u="sng" dirty="0">
              <a:solidFill>
                <a:schemeClr val="tx1"/>
              </a:solidFill>
            </a:endParaRPr>
          </a:p>
        </p:txBody>
      </p:sp>
      <p:pic>
        <p:nvPicPr>
          <p:cNvPr id="8" name="Picture 7" descr="new-piktochart(5)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4800" y="361950"/>
            <a:ext cx="5029200" cy="3429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1476911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i="1" dirty="0" smtClean="0">
                <a:solidFill>
                  <a:schemeClr val="tx1"/>
                </a:solidFill>
              </a:rPr>
              <a:t>Sage 50 </a:t>
            </a:r>
            <a:r>
              <a:rPr lang="en-US" sz="8000" b="1" i="1" dirty="0" smtClean="0">
                <a:solidFill>
                  <a:schemeClr val="bg1"/>
                </a:solidFill>
              </a:rPr>
              <a:t>Hosting</a:t>
            </a:r>
            <a:endParaRPr lang="en-US" sz="4400" b="1" i="1" dirty="0">
              <a:solidFill>
                <a:schemeClr val="bg1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Tm="782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228600" y="361950"/>
            <a:ext cx="8520600" cy="645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 sz="2500" b="1" u="sng" dirty="0">
                <a:solidFill>
                  <a:schemeClr val="bg1"/>
                </a:solidFill>
              </a:rPr>
              <a:t>What is QuickBooks Hosting</a:t>
            </a:r>
            <a:r>
              <a:rPr lang="en-GB" sz="2500" b="1" dirty="0">
                <a:solidFill>
                  <a:schemeClr val="bg1"/>
                </a:solidFill>
              </a:rPr>
              <a:t> ?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236100" y="1919075"/>
            <a:ext cx="8603100" cy="271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 dirty="0" smtClean="0"/>
              <a:t>     </a:t>
            </a:r>
            <a:r>
              <a:rPr lang="en-GB" sz="1900" dirty="0" smtClean="0"/>
              <a:t>  </a:t>
            </a:r>
            <a:r>
              <a:rPr lang="en-GB" sz="1900" dirty="0" smtClean="0"/>
              <a:t>Cloud </a:t>
            </a:r>
            <a:r>
              <a:rPr lang="en-GB" sz="1900" dirty="0"/>
              <a:t>hosting is provided by a hosting company that has space to store files where </a:t>
            </a:r>
            <a:r>
              <a:rPr lang="en-GB" sz="1900" dirty="0" smtClean="0"/>
              <a:t>we keep </a:t>
            </a:r>
            <a:r>
              <a:rPr lang="en-GB" sz="1900" dirty="0"/>
              <a:t>our store at the right time and the data is accessible to us , a company is responsible for providing the hosting space.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 dirty="0" smtClean="0"/>
              <a:t>     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 dirty="0" smtClean="0"/>
              <a:t>We </a:t>
            </a:r>
            <a:r>
              <a:rPr lang="en-GB" sz="1900" dirty="0"/>
              <a:t>have two ways to take cloud storage for a lifetime as needed so we </a:t>
            </a:r>
            <a:r>
              <a:rPr lang="en-GB" sz="1900" dirty="0" smtClean="0"/>
              <a:t>can – </a:t>
            </a:r>
          </a:p>
          <a:p>
            <a:pPr marL="457200" lvl="0" indent="-457200" rtl="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endParaRPr lang="en-GB" sz="1900" dirty="0" smtClean="0"/>
          </a:p>
          <a:p>
            <a:pPr marL="457200" lvl="0" indent="-457200">
              <a:buClrTx/>
              <a:buFont typeface="Wingdings" pitchFamily="2" charset="2"/>
              <a:buChar char="v"/>
            </a:pPr>
            <a:r>
              <a:rPr lang="en-GB" sz="1900" dirty="0" smtClean="0"/>
              <a:t>Buy </a:t>
            </a:r>
            <a:r>
              <a:rPr lang="en-GB" sz="1900" dirty="0" smtClean="0"/>
              <a:t>the space and, </a:t>
            </a:r>
          </a:p>
          <a:p>
            <a:pPr marL="457200" lvl="0" indent="-457200">
              <a:buClrTx/>
              <a:buFont typeface="Wingdings" pitchFamily="2" charset="2"/>
              <a:buChar char="v"/>
            </a:pPr>
            <a:r>
              <a:rPr lang="en-GB" sz="1900" dirty="0" smtClean="0"/>
              <a:t>The </a:t>
            </a:r>
            <a:r>
              <a:rPr lang="en-GB" sz="1900" dirty="0" smtClean="0"/>
              <a:t>second is that we can take monthly or annually plan.</a:t>
            </a:r>
            <a:endParaRPr lang="en-GB" sz="1900" dirty="0"/>
          </a:p>
        </p:txBody>
      </p:sp>
    </p:spTree>
    <p:custDataLst>
      <p:tags r:id="rId1"/>
    </p:custDataLst>
  </p:cSld>
  <p:clrMapOvr>
    <a:masterClrMapping/>
  </p:clrMapOvr>
  <p:transition advTm="1007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152400" y="209550"/>
            <a:ext cx="8222100" cy="767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 sz="2500" b="1" u="sng" dirty="0">
                <a:solidFill>
                  <a:schemeClr val="bg1"/>
                </a:solidFill>
              </a:rPr>
              <a:t>Importance Of QuickBooks</a:t>
            </a:r>
          </a:p>
        </p:txBody>
      </p:sp>
      <p:sp>
        <p:nvSpPr>
          <p:cNvPr id="4" name="Shape 81"/>
          <p:cNvSpPr txBox="1">
            <a:spLocks/>
          </p:cNvSpPr>
          <p:nvPr/>
        </p:nvSpPr>
        <p:spPr>
          <a:xfrm>
            <a:off x="152400" y="1352550"/>
            <a:ext cx="4038600" cy="76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buFont typeface="Roboto"/>
              <a:buNone/>
              <a:tabLst/>
              <a:defRPr/>
            </a:pPr>
            <a:r>
              <a:rPr kumimoji="0" lang="en-GB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It is a new way of maintain your business to anywhere any time.</a:t>
            </a:r>
          </a:p>
        </p:txBody>
      </p:sp>
      <p:sp>
        <p:nvSpPr>
          <p:cNvPr id="5" name="Shape 81"/>
          <p:cNvSpPr txBox="1">
            <a:spLocks/>
          </p:cNvSpPr>
          <p:nvPr/>
        </p:nvSpPr>
        <p:spPr>
          <a:xfrm>
            <a:off x="3810000" y="2419350"/>
            <a:ext cx="5091600" cy="1371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buFont typeface="Roboto"/>
              <a:buNone/>
              <a:tabLst/>
              <a:defRPr/>
            </a:pPr>
            <a:r>
              <a:rPr kumimoji="0" lang="en-GB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When User’s are outstation of Office then they are unable to </a:t>
            </a:r>
            <a:r>
              <a:rPr kumimoji="0" lang="en-GB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Prosess</a:t>
            </a:r>
            <a:r>
              <a:rPr kumimoji="0" lang="en-GB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 on server in </a:t>
            </a:r>
            <a:r>
              <a:rPr kumimoji="0" lang="en-GB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Generally.But</a:t>
            </a:r>
            <a:r>
              <a:rPr kumimoji="0" lang="en-GB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 QuickBooks Hosting are provide the Independence usability anywhere without any registered PC’s or System.</a:t>
            </a:r>
          </a:p>
        </p:txBody>
      </p:sp>
      <p:pic>
        <p:nvPicPr>
          <p:cNvPr id="6" name="Picture 5" descr="cloud computing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2114550"/>
            <a:ext cx="2438400" cy="1752600"/>
          </a:xfrm>
          <a:prstGeom prst="rect">
            <a:avLst/>
          </a:prstGeom>
        </p:spPr>
      </p:pic>
      <p:pic>
        <p:nvPicPr>
          <p:cNvPr id="9" name="Picture 8" descr="cloud user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1600" y="1276350"/>
            <a:ext cx="1905000" cy="1219200"/>
          </a:xfrm>
          <a:prstGeom prst="rect">
            <a:avLst/>
          </a:prstGeom>
        </p:spPr>
      </p:pic>
      <p:pic>
        <p:nvPicPr>
          <p:cNvPr id="11" name="Picture 10" descr="network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71600" y="2936023"/>
            <a:ext cx="304800" cy="245327"/>
          </a:xfrm>
          <a:prstGeom prst="rect">
            <a:avLst/>
          </a:prstGeom>
        </p:spPr>
      </p:pic>
      <p:pic>
        <p:nvPicPr>
          <p:cNvPr id="12" name="Picture 11" descr="browser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15000" y="3867150"/>
            <a:ext cx="2809874" cy="990600"/>
          </a:xfrm>
          <a:prstGeom prst="rect">
            <a:avLst/>
          </a:prstGeom>
        </p:spPr>
      </p:pic>
      <p:sp>
        <p:nvSpPr>
          <p:cNvPr id="10" name="Shape 81"/>
          <p:cNvSpPr txBox="1">
            <a:spLocks/>
          </p:cNvSpPr>
          <p:nvPr/>
        </p:nvSpPr>
        <p:spPr>
          <a:xfrm>
            <a:off x="90000" y="3790950"/>
            <a:ext cx="5091600" cy="1066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spcAft>
                <a:spcPts val="1600"/>
              </a:spcAft>
              <a:buClr>
                <a:schemeClr val="lt2"/>
              </a:buClr>
              <a:buSzPct val="100000"/>
              <a:defRPr/>
            </a:pPr>
            <a:r>
              <a:rPr lang="en-GB" dirty="0" smtClean="0"/>
              <a:t>It have necessary any Desktop version in this install browser and Net connectivity are available and user’s are ready for use our Business</a:t>
            </a:r>
            <a:endParaRPr kumimoji="0" lang="en-GB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Roboto"/>
              <a:ea typeface="Roboto"/>
              <a:cs typeface="Roboto"/>
              <a:sym typeface="Roboto"/>
            </a:endParaRPr>
          </a:p>
        </p:txBody>
      </p:sp>
    </p:spTree>
    <p:custDataLst>
      <p:tags r:id="rId1"/>
    </p:custDataLst>
  </p:cSld>
  <p:clrMapOvr>
    <a:masterClrMapping/>
  </p:clrMapOvr>
  <p:transition advTm="1229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152400" y="81750"/>
            <a:ext cx="8431200" cy="1042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None/>
            </a:pPr>
            <a:r>
              <a:rPr lang="en-GB" sz="2500" b="1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Package Pricing</a:t>
            </a:r>
          </a:p>
          <a:p>
            <a:pPr lvl="0" rtl="0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None/>
            </a:pPr>
            <a:r>
              <a:rPr lang="en-GB" sz="1400" b="1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 Cheapest Sage 50 hosting provider</a:t>
            </a:r>
          </a:p>
        </p:txBody>
      </p:sp>
      <p:sp>
        <p:nvSpPr>
          <p:cNvPr id="87" name="Shape 87"/>
          <p:cNvSpPr txBox="1"/>
          <p:nvPr/>
        </p:nvSpPr>
        <p:spPr>
          <a:xfrm>
            <a:off x="165600" y="1428750"/>
            <a:ext cx="8902200" cy="90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1100" dirty="0">
                <a:solidFill>
                  <a:schemeClr val="tx1"/>
                </a:solidFill>
              </a:rPr>
              <a:t>We are the cheapest Sage 50 hosting provider by maintain industry standard practices. Our cheapest Sage 50 cloud gives you 24X7 support, 30 days free data backup, SAS-70 certified data </a:t>
            </a:r>
            <a:r>
              <a:rPr lang="en-GB" sz="1100" dirty="0" err="1">
                <a:solidFill>
                  <a:schemeClr val="tx1"/>
                </a:solidFill>
              </a:rPr>
              <a:t>center</a:t>
            </a:r>
            <a:r>
              <a:rPr lang="en-GB" sz="1100" dirty="0">
                <a:solidFill>
                  <a:schemeClr val="tx1"/>
                </a:solidFill>
              </a:rPr>
              <a:t> and high performance servers. Find below the package pricing..</a:t>
            </a:r>
          </a:p>
          <a:p>
            <a:pPr lvl="0" rtl="0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rPr lang="en-GB" sz="1300" b="1" dirty="0">
                <a:solidFill>
                  <a:schemeClr val="tx1"/>
                </a:solidFill>
              </a:rPr>
              <a:t>Sage 50 Hosting Prices :</a:t>
            </a:r>
          </a:p>
        </p:txBody>
      </p:sp>
      <p:graphicFrame>
        <p:nvGraphicFramePr>
          <p:cNvPr id="88" name="Shape 88"/>
          <p:cNvGraphicFramePr/>
          <p:nvPr/>
        </p:nvGraphicFramePr>
        <p:xfrm>
          <a:off x="2667000" y="2053800"/>
          <a:ext cx="1992925" cy="3032550"/>
        </p:xfrm>
        <a:graphic>
          <a:graphicData uri="http://schemas.openxmlformats.org/drawingml/2006/table">
            <a:tbl>
              <a:tblPr>
                <a:noFill/>
                <a:tableStyleId>{D172015A-24D7-4AC1-955A-C80D2B29AD53}</a:tableStyleId>
              </a:tblPr>
              <a:tblGrid>
                <a:gridCol w="1992925"/>
              </a:tblGrid>
              <a:tr h="356325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GB" b="1" dirty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Bronze</a:t>
                      </a:r>
                    </a:p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GB" b="1" dirty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$29/Month</a:t>
                      </a:r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4"/>
                      <a:stretch>
                        <a:fillRect/>
                      </a:stretch>
                    </a:blipFill>
                  </a:tcPr>
                </a:tc>
              </a:tr>
              <a:tr h="359775"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GB"/>
                        <a:t>1-5 Users</a:t>
                      </a:r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775"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GB" sz="1300" dirty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29$ / User / MonthPrice</a:t>
                      </a:r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4"/>
                      <a:stretch>
                        <a:fillRect/>
                      </a:stretch>
                    </a:blipFill>
                  </a:tcPr>
                </a:tc>
              </a:tr>
              <a:tr h="359775"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GB" sz="1200"/>
                        <a:t>2 GBData Usage per User</a:t>
                      </a:r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775"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GB" sz="1200" dirty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4 Weeks Data Backup</a:t>
                      </a:r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4"/>
                      <a:stretch>
                        <a:fillRect/>
                      </a:stretch>
                    </a:blipFill>
                  </a:tcPr>
                </a:tc>
              </a:tr>
              <a:tr h="359775"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GB" sz="1200"/>
                        <a:t>Anti Virus</a:t>
                      </a:r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775"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GB" sz="1200" dirty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Setup Fee</a:t>
                      </a:r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4"/>
                      <a:stretch>
                        <a:fillRect/>
                      </a:stretch>
                    </a:blipFill>
                  </a:tcPr>
                </a:tc>
              </a:tr>
            </a:tbl>
          </a:graphicData>
        </a:graphic>
      </p:graphicFrame>
      <p:graphicFrame>
        <p:nvGraphicFramePr>
          <p:cNvPr id="89" name="Shape 89"/>
          <p:cNvGraphicFramePr/>
          <p:nvPr/>
        </p:nvGraphicFramePr>
        <p:xfrm>
          <a:off x="4800600" y="2038350"/>
          <a:ext cx="1992925" cy="3017310"/>
        </p:xfrm>
        <a:graphic>
          <a:graphicData uri="http://schemas.openxmlformats.org/drawingml/2006/table">
            <a:tbl>
              <a:tblPr>
                <a:noFill/>
                <a:tableStyleId>{D172015A-24D7-4AC1-955A-C80D2B29AD53}</a:tableStyleId>
              </a:tblPr>
              <a:tblGrid>
                <a:gridCol w="1992925"/>
              </a:tblGrid>
              <a:tr h="627434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GB" sz="1600" b="1" dirty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Silver</a:t>
                      </a:r>
                    </a:p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GB" sz="1600" b="1" dirty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$27/Month</a:t>
                      </a:r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stretch>
                        <a:fillRect/>
                      </a:stretch>
                    </a:blipFill>
                  </a:tcPr>
                </a:tc>
              </a:tr>
              <a:tr h="427787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GB"/>
                        <a:t>6-10 Users</a:t>
                      </a:r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300">
                <a:tc>
                  <a:txBody>
                    <a:bodyPr/>
                    <a:lstStyle/>
                    <a:p>
                      <a:pPr lvl="1" algn="l" rtl="0">
                        <a:spcBef>
                          <a:spcPts val="0"/>
                        </a:spcBef>
                        <a:buNone/>
                      </a:pPr>
                      <a:r>
                        <a:rPr lang="en-GB" sz="16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27$/User/Month</a:t>
                      </a:r>
                      <a:endParaRPr lang="en-GB" sz="1100" dirty="0" smtClean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342224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GB" sz="1200" dirty="0"/>
                        <a:t>2 </a:t>
                      </a:r>
                      <a:r>
                        <a:rPr lang="en-GB" sz="1200" dirty="0" err="1"/>
                        <a:t>GBData</a:t>
                      </a:r>
                      <a:r>
                        <a:rPr lang="en-GB" sz="1200" dirty="0"/>
                        <a:t> Usage per User</a:t>
                      </a:r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224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GB" sz="1200" dirty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4 Weeks Data Backup</a:t>
                      </a:r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342224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GB" sz="1200" dirty="0"/>
                        <a:t>Anti Virus</a:t>
                      </a:r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224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GB" sz="1200" dirty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Setup Fee</a:t>
                      </a:r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0" name="Shape 90"/>
          <p:cNvGraphicFramePr/>
          <p:nvPr/>
        </p:nvGraphicFramePr>
        <p:xfrm>
          <a:off x="6922475" y="2038350"/>
          <a:ext cx="1992925" cy="3032550"/>
        </p:xfrm>
        <a:graphic>
          <a:graphicData uri="http://schemas.openxmlformats.org/drawingml/2006/table">
            <a:tbl>
              <a:tblPr>
                <a:noFill/>
                <a:tableStyleId>{D172015A-24D7-4AC1-955A-C80D2B29AD53}</a:tableStyleId>
              </a:tblPr>
              <a:tblGrid>
                <a:gridCol w="1992925"/>
              </a:tblGrid>
              <a:tr h="356325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GB" b="1" dirty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Golden</a:t>
                      </a:r>
                    </a:p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GB" b="1" dirty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$25/Month</a:t>
                      </a:r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6"/>
                      <a:stretch>
                        <a:fillRect/>
                      </a:stretch>
                    </a:blipFill>
                  </a:tcPr>
                </a:tc>
              </a:tr>
              <a:tr h="359775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GB"/>
                        <a:t>10 + Users</a:t>
                      </a:r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775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GB" sz="1300" dirty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25$ / User / MonthPrice</a:t>
                      </a:r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6"/>
                      <a:stretch>
                        <a:fillRect/>
                      </a:stretch>
                    </a:blipFill>
                  </a:tcPr>
                </a:tc>
              </a:tr>
              <a:tr h="359775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GB" sz="1200"/>
                        <a:t>2 GBData Usage per User</a:t>
                      </a:r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775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GB" sz="1200" dirty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4 Weeks Data Backup</a:t>
                      </a:r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6"/>
                      <a:stretch>
                        <a:fillRect/>
                      </a:stretch>
                    </a:blipFill>
                  </a:tcPr>
                </a:tc>
              </a:tr>
              <a:tr h="359775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GB" sz="1200" dirty="0"/>
                        <a:t>Anti Virus</a:t>
                      </a:r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775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GB" sz="1200" dirty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Setup Fee</a:t>
                      </a:r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6"/>
                      <a:stretch>
                        <a:fillRect/>
                      </a:stretch>
                    </a:blipFill>
                  </a:tcPr>
                </a:tc>
              </a:tr>
            </a:tbl>
          </a:graphicData>
        </a:graphic>
      </p:graphicFrame>
      <p:sp>
        <p:nvSpPr>
          <p:cNvPr id="91" name="Shape 91"/>
          <p:cNvSpPr/>
          <p:nvPr/>
        </p:nvSpPr>
        <p:spPr>
          <a:xfrm>
            <a:off x="6248400" y="2114550"/>
            <a:ext cx="634200" cy="5604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EAD1DC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 sz="1100" b="1" dirty="0"/>
              <a:t>Best</a:t>
            </a:r>
          </a:p>
        </p:txBody>
      </p:sp>
      <p:pic>
        <p:nvPicPr>
          <p:cNvPr id="9" name="Picture 8" descr="check1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71800" y="4476750"/>
            <a:ext cx="228600" cy="190500"/>
          </a:xfrm>
          <a:prstGeom prst="rect">
            <a:avLst/>
          </a:prstGeom>
        </p:spPr>
      </p:pic>
      <p:pic>
        <p:nvPicPr>
          <p:cNvPr id="10" name="Picture 9" descr="check1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71800" y="4819650"/>
            <a:ext cx="228600" cy="190500"/>
          </a:xfrm>
          <a:prstGeom prst="rect">
            <a:avLst/>
          </a:prstGeom>
        </p:spPr>
      </p:pic>
      <p:pic>
        <p:nvPicPr>
          <p:cNvPr id="11" name="Picture 10" descr="check1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05400" y="4781550"/>
            <a:ext cx="228600" cy="190500"/>
          </a:xfrm>
          <a:prstGeom prst="rect">
            <a:avLst/>
          </a:prstGeom>
        </p:spPr>
      </p:pic>
      <p:pic>
        <p:nvPicPr>
          <p:cNvPr id="12" name="Picture 11" descr="check1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05400" y="4438650"/>
            <a:ext cx="228600" cy="190500"/>
          </a:xfrm>
          <a:prstGeom prst="rect">
            <a:avLst/>
          </a:prstGeom>
        </p:spPr>
      </p:pic>
      <p:pic>
        <p:nvPicPr>
          <p:cNvPr id="13" name="Picture 12" descr="check1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86600" y="4476750"/>
            <a:ext cx="228600" cy="190500"/>
          </a:xfrm>
          <a:prstGeom prst="rect">
            <a:avLst/>
          </a:prstGeom>
        </p:spPr>
      </p:pic>
      <p:pic>
        <p:nvPicPr>
          <p:cNvPr id="14" name="Picture 13" descr="check1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86600" y="4819650"/>
            <a:ext cx="228600" cy="190500"/>
          </a:xfrm>
          <a:prstGeom prst="rect">
            <a:avLst/>
          </a:prstGeom>
        </p:spPr>
      </p:pic>
      <p:pic>
        <p:nvPicPr>
          <p:cNvPr id="15" name="Picture 14" descr="ri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4800" y="2952750"/>
            <a:ext cx="2085975" cy="1213271"/>
          </a:xfrm>
          <a:prstGeom prst="rect">
            <a:avLst/>
          </a:prstGeom>
        </p:spPr>
      </p:pic>
      <p:pic>
        <p:nvPicPr>
          <p:cNvPr id="16" name="Picture 15" descr="ribbon_PNG1563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67000" y="2045082"/>
            <a:ext cx="685800" cy="625220"/>
          </a:xfrm>
          <a:prstGeom prst="rect">
            <a:avLst/>
          </a:prstGeom>
        </p:spPr>
      </p:pic>
      <p:pic>
        <p:nvPicPr>
          <p:cNvPr id="17" name="Picture 16" descr="ribbon_PNG1563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00600" y="2038350"/>
            <a:ext cx="685800" cy="625220"/>
          </a:xfrm>
          <a:prstGeom prst="rect">
            <a:avLst/>
          </a:prstGeom>
        </p:spPr>
      </p:pic>
      <p:pic>
        <p:nvPicPr>
          <p:cNvPr id="18" name="Picture 17" descr="ribbon_PNG1563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34200" y="2022730"/>
            <a:ext cx="685800" cy="62522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76200" y="3486150"/>
            <a:ext cx="26670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Best    Deals</a:t>
            </a:r>
            <a:endParaRPr lang="en-US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1078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/>
      <p:bldP spid="91" grpId="0" animBg="1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title"/>
          </p:nvPr>
        </p:nvSpPr>
        <p:spPr>
          <a:xfrm>
            <a:off x="228600" y="285750"/>
            <a:ext cx="8222100" cy="767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1200"/>
              </a:spcBef>
              <a:spcAft>
                <a:spcPts val="200"/>
              </a:spcAft>
              <a:buNone/>
            </a:pPr>
            <a:r>
              <a:rPr lang="en-GB" sz="2800" b="1" u="sng" dirty="0" smtClean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Features </a:t>
            </a:r>
            <a:r>
              <a:rPr lang="en-GB" sz="2800" b="1" u="sng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of Sage 50 cloud</a:t>
            </a:r>
            <a:r>
              <a:rPr lang="en-GB" sz="2500" b="1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</a:p>
        </p:txBody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838200" y="4476750"/>
            <a:ext cx="4876800" cy="45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 sz="1600" dirty="0" smtClean="0">
                <a:latin typeface="Arial"/>
                <a:ea typeface="Arial"/>
                <a:cs typeface="Arial"/>
                <a:sym typeface="Arial"/>
              </a:rPr>
              <a:t>Manage </a:t>
            </a:r>
            <a:r>
              <a:rPr lang="en-GB" sz="1600" dirty="0">
                <a:latin typeface="Arial"/>
                <a:ea typeface="Arial"/>
                <a:cs typeface="Arial"/>
                <a:sym typeface="Arial"/>
              </a:rPr>
              <a:t>inventory, automate purchase </a:t>
            </a:r>
            <a:r>
              <a:rPr lang="en-GB" sz="1600" dirty="0" smtClean="0">
                <a:latin typeface="Arial"/>
                <a:ea typeface="Arial"/>
                <a:cs typeface="Arial"/>
                <a:sym typeface="Arial"/>
              </a:rPr>
              <a:t>orders.</a:t>
            </a:r>
            <a:endParaRPr lang="en-GB" sz="1600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" name="Picture 7" descr="sys net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074" y="2190750"/>
            <a:ext cx="473926" cy="373673"/>
          </a:xfrm>
          <a:prstGeom prst="rect">
            <a:avLst/>
          </a:prstGeom>
        </p:spPr>
      </p:pic>
      <p:pic>
        <p:nvPicPr>
          <p:cNvPr id="11" name="Picture 10" descr="visa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" y="4476750"/>
            <a:ext cx="696383" cy="361950"/>
          </a:xfrm>
          <a:prstGeom prst="rect">
            <a:avLst/>
          </a:prstGeom>
        </p:spPr>
      </p:pic>
      <p:sp>
        <p:nvSpPr>
          <p:cNvPr id="12" name="Shape 97"/>
          <p:cNvSpPr txBox="1">
            <a:spLocks/>
          </p:cNvSpPr>
          <p:nvPr/>
        </p:nvSpPr>
        <p:spPr>
          <a:xfrm>
            <a:off x="228600" y="1428750"/>
            <a:ext cx="7848600" cy="471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buFont typeface="Roboto"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The features of this service are: </a:t>
            </a:r>
          </a:p>
          <a:p>
            <a:pPr marL="457200" marR="0" lvl="0" indent="-330200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buFont typeface="Roboto"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lt2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	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chemeClr val="lt2"/>
              </a:solidFill>
              <a:effectLst/>
              <a:uLnTx/>
              <a:uFillTx/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" name="Shape 97"/>
          <p:cNvSpPr txBox="1">
            <a:spLocks/>
          </p:cNvSpPr>
          <p:nvPr/>
        </p:nvSpPr>
        <p:spPr>
          <a:xfrm>
            <a:off x="990600" y="2190750"/>
            <a:ext cx="7848600" cy="471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spcAft>
                <a:spcPts val="1600"/>
              </a:spcAft>
              <a:buClr>
                <a:schemeClr val="lt2"/>
              </a:buClr>
              <a:buSzPct val="100000"/>
            </a:pPr>
            <a:r>
              <a:rPr lang="en-US" dirty="0" smtClean="0">
                <a:solidFill>
                  <a:schemeClr val="tx1"/>
                </a:solidFill>
              </a:rPr>
              <a:t>Efficient Remote Printing.</a:t>
            </a:r>
            <a:endParaRPr kumimoji="0" lang="en-GB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" name="Shape 97"/>
          <p:cNvSpPr txBox="1">
            <a:spLocks/>
          </p:cNvSpPr>
          <p:nvPr/>
        </p:nvSpPr>
        <p:spPr>
          <a:xfrm>
            <a:off x="990600" y="2647950"/>
            <a:ext cx="7848600" cy="471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buFont typeface="Roboto"/>
              <a:buNone/>
              <a:tabLst/>
              <a:defRPr/>
            </a:pPr>
            <a:r>
              <a:rPr lang="en-GB" dirty="0" smtClean="0">
                <a:solidFill>
                  <a:schemeClr val="tx1"/>
                </a:solidFill>
                <a:latin typeface="Roboto"/>
                <a:ea typeface="Roboto"/>
                <a:cs typeface="Roboto"/>
                <a:sym typeface="Roboto"/>
              </a:rPr>
              <a:t>Unlimited Free Technical support 24*7.</a:t>
            </a:r>
            <a:r>
              <a:rPr kumimoji="0" lang="en-GB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 </a:t>
            </a:r>
          </a:p>
          <a:p>
            <a:pPr marL="457200" marR="0" lvl="0" indent="-330200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buFont typeface="Roboto"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lt2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	</a:t>
            </a:r>
            <a:endParaRPr kumimoji="0" lang="en-GB" b="0" i="0" u="none" strike="noStrike" kern="0" cap="none" spc="0" normalizeH="0" baseline="0" noProof="0" dirty="0">
              <a:ln>
                <a:noFill/>
              </a:ln>
              <a:solidFill>
                <a:schemeClr val="lt2"/>
              </a:solidFill>
              <a:effectLst/>
              <a:uLnTx/>
              <a:uFillTx/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" name="Shape 97"/>
          <p:cNvSpPr txBox="1">
            <a:spLocks/>
          </p:cNvSpPr>
          <p:nvPr/>
        </p:nvSpPr>
        <p:spPr>
          <a:xfrm>
            <a:off x="990600" y="3105150"/>
            <a:ext cx="7848600" cy="471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spcAft>
                <a:spcPts val="1600"/>
              </a:spcAft>
              <a:buClr>
                <a:schemeClr val="lt2"/>
              </a:buClr>
              <a:buSzPct val="100000"/>
            </a:pPr>
            <a:r>
              <a:rPr lang="en-GB" dirty="0" smtClean="0">
                <a:solidFill>
                  <a:schemeClr val="tx1"/>
                </a:solidFill>
              </a:rPr>
              <a:t>Free daily Data backups and no worries of Software and Hardware updates. </a:t>
            </a:r>
            <a:r>
              <a:rPr kumimoji="0" lang="en-GB" sz="120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	</a:t>
            </a:r>
            <a:endParaRPr kumimoji="0" lang="en-GB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" name="Shape 97"/>
          <p:cNvSpPr txBox="1">
            <a:spLocks/>
          </p:cNvSpPr>
          <p:nvPr/>
        </p:nvSpPr>
        <p:spPr>
          <a:xfrm>
            <a:off x="990600" y="3562350"/>
            <a:ext cx="7848600" cy="471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spcAft>
                <a:spcPts val="1600"/>
              </a:spcAft>
              <a:buClr>
                <a:schemeClr val="lt2"/>
              </a:buClr>
              <a:buSzPct val="100000"/>
            </a:pPr>
            <a:r>
              <a:rPr lang="en-GB" dirty="0" smtClean="0">
                <a:solidFill>
                  <a:schemeClr val="tx1"/>
                </a:solidFill>
              </a:rPr>
              <a:t>Pay bills and get paid.</a:t>
            </a:r>
            <a:endParaRPr kumimoji="0" lang="en-GB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" name="Shape 97"/>
          <p:cNvSpPr txBox="1">
            <a:spLocks/>
          </p:cNvSpPr>
          <p:nvPr/>
        </p:nvSpPr>
        <p:spPr>
          <a:xfrm>
            <a:off x="990600" y="4019550"/>
            <a:ext cx="7848600" cy="471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spcAft>
                <a:spcPts val="1600"/>
              </a:spcAft>
              <a:buClr>
                <a:schemeClr val="lt2"/>
              </a:buClr>
              <a:buSzPct val="100000"/>
            </a:pPr>
            <a:r>
              <a:rPr lang="en-GB" dirty="0" smtClean="0">
                <a:solidFill>
                  <a:schemeClr val="tx1"/>
                </a:solidFill>
              </a:rPr>
              <a:t>One-click financial, sales, &amp; tax reports.</a:t>
            </a:r>
            <a:endParaRPr kumimoji="0" lang="en-GB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1" name="Picture 20" descr="cloud tax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800" y="3181496"/>
            <a:ext cx="470829" cy="304654"/>
          </a:xfrm>
          <a:prstGeom prst="rect">
            <a:avLst/>
          </a:prstGeom>
        </p:spPr>
      </p:pic>
      <p:pic>
        <p:nvPicPr>
          <p:cNvPr id="22" name="Picture 21" descr="sale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8600" y="4019550"/>
            <a:ext cx="527331" cy="438150"/>
          </a:xfrm>
          <a:prstGeom prst="rect">
            <a:avLst/>
          </a:prstGeom>
        </p:spPr>
      </p:pic>
      <p:pic>
        <p:nvPicPr>
          <p:cNvPr id="23" name="Picture 22" descr="tax pay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4900" y="3486150"/>
            <a:ext cx="603300" cy="560425"/>
          </a:xfrm>
          <a:prstGeom prst="rect">
            <a:avLst/>
          </a:prstGeom>
        </p:spPr>
      </p:pic>
      <p:pic>
        <p:nvPicPr>
          <p:cNvPr id="19" name="Picture 18" descr="t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7651" y="2647950"/>
            <a:ext cx="368149" cy="368149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215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900" decel="100000" fill="hold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uiExpand="1" build="p"/>
      <p:bldP spid="12" grpId="0"/>
      <p:bldP spid="14" grpId="0"/>
      <p:bldP spid="15" grpId="0"/>
      <p:bldP spid="17" grpId="0"/>
      <p:bldP spid="18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228600" y="285750"/>
            <a:ext cx="8593200" cy="767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b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rPr lang="en-GB" sz="2500" b="1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Benefits of </a:t>
            </a:r>
            <a:r>
              <a:rPr lang="en-GB" sz="2500" b="1" dirty="0" smtClean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Hosting Sage </a:t>
            </a:r>
            <a:r>
              <a:rPr lang="en-GB" sz="2500" b="1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50 </a:t>
            </a:r>
            <a:r>
              <a:rPr lang="en-GB" sz="2500" b="1" dirty="0" smtClean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Hosting in </a:t>
            </a:r>
            <a:r>
              <a:rPr lang="en-GB" sz="2500" b="1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the cloud:</a:t>
            </a:r>
          </a:p>
        </p:txBody>
      </p:sp>
      <p:pic>
        <p:nvPicPr>
          <p:cNvPr id="13" name="Picture 12" descr="roof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0" y="4171950"/>
            <a:ext cx="1003300" cy="712871"/>
          </a:xfrm>
          <a:prstGeom prst="rect">
            <a:avLst/>
          </a:prstGeom>
        </p:spPr>
      </p:pic>
      <p:pic>
        <p:nvPicPr>
          <p:cNvPr id="14" name="Picture 13" descr="hom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6400" y="2038350"/>
            <a:ext cx="1002487" cy="750898"/>
          </a:xfrm>
          <a:prstGeom prst="rect">
            <a:avLst/>
          </a:prstGeom>
        </p:spPr>
      </p:pic>
      <p:pic>
        <p:nvPicPr>
          <p:cNvPr id="15" name="Picture 14" descr="office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52800" y="3028950"/>
            <a:ext cx="990600" cy="703848"/>
          </a:xfrm>
          <a:prstGeom prst="rect">
            <a:avLst/>
          </a:prstGeom>
        </p:spPr>
      </p:pic>
      <p:pic>
        <p:nvPicPr>
          <p:cNvPr id="16" name="Picture 15" descr="park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2400" y="2952750"/>
            <a:ext cx="990600" cy="775741"/>
          </a:xfrm>
          <a:prstGeom prst="rect">
            <a:avLst/>
          </a:prstGeom>
        </p:spPr>
      </p:pic>
      <p:sp>
        <p:nvSpPr>
          <p:cNvPr id="17" name="Shape 103"/>
          <p:cNvSpPr txBox="1">
            <a:spLocks/>
          </p:cNvSpPr>
          <p:nvPr/>
        </p:nvSpPr>
        <p:spPr>
          <a:xfrm>
            <a:off x="228600" y="1657351"/>
            <a:ext cx="3657600" cy="60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buFont typeface="Roboto"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It has lots of benefits like: </a:t>
            </a:r>
          </a:p>
          <a:p>
            <a:pPr marL="457200" marR="0" lvl="0" indent="-3302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Roboto"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lt2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	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lt2"/>
              </a:solidFill>
              <a:effectLst/>
              <a:uLnTx/>
              <a:uFillTx/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1" name="Picture 20" descr="check1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10400" y="4133850"/>
            <a:ext cx="228600" cy="190500"/>
          </a:xfrm>
          <a:prstGeom prst="rect">
            <a:avLst/>
          </a:prstGeom>
        </p:spPr>
      </p:pic>
      <p:sp>
        <p:nvSpPr>
          <p:cNvPr id="22" name="Shape 103"/>
          <p:cNvSpPr txBox="1">
            <a:spLocks/>
          </p:cNvSpPr>
          <p:nvPr/>
        </p:nvSpPr>
        <p:spPr>
          <a:xfrm>
            <a:off x="5715000" y="3524250"/>
            <a:ext cx="2819400" cy="533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3020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Roboto"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All Software Auto Update No </a:t>
            </a:r>
            <a:r>
              <a:rPr kumimoji="0" lang="en-GB" sz="12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maintenence</a:t>
            </a: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 are required</a:t>
            </a:r>
            <a:endParaRPr kumimoji="0" lang="en-GB" sz="1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" name="Picture 22" descr="new-piktochart(3)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34000" y="2152650"/>
            <a:ext cx="3352800" cy="1761672"/>
          </a:xfrm>
          <a:prstGeom prst="rect">
            <a:avLst/>
          </a:prstGeom>
        </p:spPr>
      </p:pic>
      <p:pic>
        <p:nvPicPr>
          <p:cNvPr id="28" name="Picture 27" descr="new-piktochart(5)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371600" y="2952750"/>
            <a:ext cx="1600200" cy="1097280"/>
          </a:xfrm>
          <a:prstGeom prst="rect">
            <a:avLst/>
          </a:prstGeom>
        </p:spPr>
      </p:pic>
      <p:sp>
        <p:nvSpPr>
          <p:cNvPr id="29" name="Shape 103"/>
          <p:cNvSpPr txBox="1">
            <a:spLocks/>
          </p:cNvSpPr>
          <p:nvPr/>
        </p:nvSpPr>
        <p:spPr>
          <a:xfrm>
            <a:off x="1066800" y="3638550"/>
            <a:ext cx="2133600" cy="30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3020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Roboto"/>
              <a:buNone/>
              <a:tabLst/>
              <a:defRPr/>
            </a:pPr>
            <a:r>
              <a:rPr kumimoji="0" lang="en-GB" sz="105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Anywhere Anytime access</a:t>
            </a:r>
            <a:endParaRPr kumimoji="0" lang="en-GB" sz="105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 rot="5400000">
            <a:off x="1981994" y="2951956"/>
            <a:ext cx="304006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5400000">
            <a:off x="1943497" y="4057253"/>
            <a:ext cx="228600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2820194" y="3409950"/>
            <a:ext cx="53260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991394" y="3409950"/>
            <a:ext cx="53260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ransition advTm="714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2" grpId="0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80050"/>
            <a:ext cx="8222100" cy="767700"/>
          </a:xfrm>
        </p:spPr>
        <p:txBody>
          <a:bodyPr/>
          <a:lstStyle/>
          <a:p>
            <a:r>
              <a:rPr lang="en-US" sz="2500" b="1" u="sng" dirty="0" smtClean="0">
                <a:solidFill>
                  <a:schemeClr val="bg1"/>
                </a:solidFill>
              </a:rPr>
              <a:t>Other Benefits of Sage 50 Hosting </a:t>
            </a:r>
            <a:endParaRPr lang="en-US" sz="2500" b="1" u="sng" dirty="0">
              <a:solidFill>
                <a:schemeClr val="bg1"/>
              </a:solidFill>
            </a:endParaRPr>
          </a:p>
        </p:txBody>
      </p:sp>
      <p:sp>
        <p:nvSpPr>
          <p:cNvPr id="4" name="Shape 103"/>
          <p:cNvSpPr txBox="1">
            <a:spLocks noGrp="1"/>
          </p:cNvSpPr>
          <p:nvPr>
            <p:ph type="body" idx="1"/>
          </p:nvPr>
        </p:nvSpPr>
        <p:spPr>
          <a:xfrm>
            <a:off x="4876800" y="2266950"/>
            <a:ext cx="3505200" cy="1371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30200">
              <a:spcAft>
                <a:spcPts val="0"/>
              </a:spcAft>
              <a:buNone/>
            </a:pPr>
            <a:r>
              <a:rPr lang="en-GB" sz="1400" dirty="0" smtClean="0"/>
              <a:t>	These </a:t>
            </a:r>
            <a:r>
              <a:rPr lang="en-GB" sz="1400" dirty="0"/>
              <a:t>benefits help you to grow your business more rapidly than your competitors. Your business becomes more responsive to the current requirements.</a:t>
            </a:r>
          </a:p>
        </p:txBody>
      </p:sp>
      <p:pic>
        <p:nvPicPr>
          <p:cNvPr id="5" name="Picture 4" descr="new-piktochart(6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809750"/>
            <a:ext cx="3726305" cy="2841307"/>
          </a:xfrm>
          <a:prstGeom prst="rect">
            <a:avLst/>
          </a:prstGeom>
        </p:spPr>
      </p:pic>
      <p:sp>
        <p:nvSpPr>
          <p:cNvPr id="6" name="Shape 103"/>
          <p:cNvSpPr txBox="1">
            <a:spLocks/>
          </p:cNvSpPr>
          <p:nvPr/>
        </p:nvSpPr>
        <p:spPr>
          <a:xfrm>
            <a:off x="228600" y="4629150"/>
            <a:ext cx="3657600" cy="4381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3020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Roboto"/>
              <a:buNone/>
              <a:tabLst/>
              <a:defRPr/>
            </a:pPr>
            <a:r>
              <a:rPr kumimoji="0" lang="en-GB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Multiuser can access at</a:t>
            </a:r>
            <a:r>
              <a:rPr kumimoji="0" lang="en-GB" b="0" i="0" u="none" strike="noStrike" kern="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 the same time</a:t>
            </a:r>
            <a:endParaRPr kumimoji="0" lang="en-GB" b="0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Roboto"/>
              <a:ea typeface="Roboto"/>
              <a:cs typeface="Roboto"/>
              <a:sym typeface="Roboto"/>
            </a:endParaRPr>
          </a:p>
        </p:txBody>
      </p:sp>
    </p:spTree>
    <p:custDataLst>
      <p:tags r:id="rId1"/>
    </p:custDataLst>
  </p:cSld>
  <p:clrMapOvr>
    <a:masterClrMapping/>
  </p:clrMapOvr>
  <p:transition advTm="868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197700" y="181650"/>
            <a:ext cx="8946300" cy="942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1200"/>
              </a:spcBef>
              <a:spcAft>
                <a:spcPts val="200"/>
              </a:spcAft>
              <a:buNone/>
            </a:pPr>
            <a:r>
              <a:rPr lang="en-GB" sz="2500" b="1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Sage 50 Cloud Hosting By SageNext Allows You To Perform Following Functions:</a:t>
            </a:r>
          </a:p>
        </p:txBody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98850" y="1888050"/>
            <a:ext cx="8895000" cy="3122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175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➔"/>
            </a:pPr>
            <a:r>
              <a:rPr lang="en-GB" sz="1400" dirty="0" smtClean="0">
                <a:latin typeface="Arial"/>
                <a:ea typeface="Arial"/>
                <a:cs typeface="Arial"/>
                <a:sym typeface="Arial"/>
              </a:rPr>
              <a:t>Anywhere</a:t>
            </a:r>
            <a:r>
              <a:rPr lang="en-GB" sz="1400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GB" sz="1400" dirty="0" smtClean="0">
                <a:latin typeface="Arial"/>
                <a:ea typeface="Arial"/>
                <a:cs typeface="Arial"/>
                <a:sym typeface="Arial"/>
              </a:rPr>
              <a:t>anytime by using </a:t>
            </a:r>
            <a:r>
              <a:rPr lang="en-GB" sz="1400" dirty="0">
                <a:latin typeface="Arial"/>
                <a:ea typeface="Arial"/>
                <a:cs typeface="Arial"/>
                <a:sym typeface="Arial"/>
              </a:rPr>
              <a:t>any </a:t>
            </a:r>
            <a:r>
              <a:rPr lang="en-GB" sz="1400" dirty="0" smtClean="0">
                <a:latin typeface="Arial"/>
                <a:ea typeface="Arial"/>
                <a:cs typeface="Arial"/>
                <a:sym typeface="Arial"/>
              </a:rPr>
              <a:t>System </a:t>
            </a:r>
            <a:r>
              <a:rPr lang="en-GB" sz="1400" dirty="0">
                <a:latin typeface="Arial"/>
                <a:ea typeface="Arial"/>
                <a:cs typeface="Arial"/>
                <a:sym typeface="Arial"/>
              </a:rPr>
              <a:t>or </a:t>
            </a:r>
            <a:r>
              <a:rPr lang="en-GB" sz="1400" dirty="0" smtClean="0">
                <a:latin typeface="Arial"/>
                <a:ea typeface="Arial"/>
                <a:cs typeface="Arial"/>
                <a:sym typeface="Arial"/>
              </a:rPr>
              <a:t>device</a:t>
            </a:r>
            <a:r>
              <a:rPr lang="en-GB" sz="1400" dirty="0"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457200" lvl="0" indent="-3175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➔"/>
            </a:pPr>
            <a:endParaRPr lang="en-GB" sz="1400" dirty="0" smtClean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175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➔"/>
            </a:pPr>
            <a:r>
              <a:rPr lang="en-GB" sz="1400" dirty="0" smtClean="0">
                <a:latin typeface="Arial"/>
                <a:ea typeface="Arial"/>
                <a:cs typeface="Arial"/>
                <a:sym typeface="Arial"/>
              </a:rPr>
              <a:t>Coordinate </a:t>
            </a:r>
            <a:r>
              <a:rPr lang="en-GB" sz="1400" dirty="0">
                <a:latin typeface="Arial"/>
                <a:ea typeface="Arial"/>
                <a:cs typeface="Arial"/>
                <a:sym typeface="Arial"/>
              </a:rPr>
              <a:t>and </a:t>
            </a:r>
            <a:r>
              <a:rPr lang="en-GB" sz="1400" dirty="0" smtClean="0">
                <a:latin typeface="Arial"/>
                <a:ea typeface="Arial"/>
                <a:cs typeface="Arial"/>
                <a:sym typeface="Arial"/>
              </a:rPr>
              <a:t>communicate efficiently.</a:t>
            </a:r>
            <a:endParaRPr lang="en-GB" sz="14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3175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➔"/>
            </a:pPr>
            <a:endParaRPr lang="en-GB" sz="1400" dirty="0" smtClean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175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➔"/>
            </a:pPr>
            <a:r>
              <a:rPr lang="en-GB" sz="1400" dirty="0" smtClean="0">
                <a:latin typeface="Arial"/>
                <a:ea typeface="Arial"/>
                <a:cs typeface="Arial"/>
                <a:sym typeface="Arial"/>
              </a:rPr>
              <a:t>Gain </a:t>
            </a:r>
            <a:r>
              <a:rPr lang="en-GB" sz="1400" dirty="0">
                <a:latin typeface="Arial"/>
                <a:ea typeface="Arial"/>
                <a:cs typeface="Arial"/>
                <a:sym typeface="Arial"/>
              </a:rPr>
              <a:t>automatic updates and security </a:t>
            </a:r>
            <a:r>
              <a:rPr lang="en-GB" sz="1400" dirty="0" smtClean="0">
                <a:latin typeface="Arial"/>
                <a:ea typeface="Arial"/>
                <a:cs typeface="Arial"/>
                <a:sym typeface="Arial"/>
              </a:rPr>
              <a:t>protection.</a:t>
            </a:r>
            <a:endParaRPr lang="en-GB" sz="14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3175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➔"/>
            </a:pPr>
            <a:endParaRPr lang="en-GB" sz="1400" dirty="0" smtClean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175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➔"/>
            </a:pPr>
            <a:r>
              <a:rPr lang="en-GB" sz="1400" dirty="0" smtClean="0">
                <a:latin typeface="Arial"/>
                <a:ea typeface="Arial"/>
                <a:cs typeface="Arial"/>
                <a:sym typeface="Arial"/>
              </a:rPr>
              <a:t>Technical </a:t>
            </a:r>
            <a:r>
              <a:rPr lang="en-GB" sz="1400" dirty="0">
                <a:latin typeface="Arial"/>
                <a:ea typeface="Arial"/>
                <a:cs typeface="Arial"/>
                <a:sym typeface="Arial"/>
              </a:rPr>
              <a:t>Support </a:t>
            </a:r>
            <a:r>
              <a:rPr lang="en-GB" sz="1400" dirty="0" smtClean="0">
                <a:latin typeface="Arial"/>
                <a:ea typeface="Arial"/>
                <a:cs typeface="Arial"/>
                <a:sym typeface="Arial"/>
              </a:rPr>
              <a:t>24*7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lang="en-GB" sz="1400" dirty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175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➔"/>
            </a:pPr>
            <a:endParaRPr lang="en-GB" sz="1400" dirty="0" smtClean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175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➔"/>
            </a:pPr>
            <a:r>
              <a:rPr lang="en-GB" sz="1400" dirty="0" smtClean="0">
                <a:latin typeface="Arial"/>
                <a:ea typeface="Arial"/>
                <a:cs typeface="Arial"/>
                <a:sym typeface="Arial"/>
              </a:rPr>
              <a:t>Generate </a:t>
            </a:r>
            <a:r>
              <a:rPr lang="en-GB" sz="1400" dirty="0">
                <a:latin typeface="Arial"/>
                <a:ea typeface="Arial"/>
                <a:cs typeface="Arial"/>
                <a:sym typeface="Arial"/>
              </a:rPr>
              <a:t>reports or send data to accountants from </a:t>
            </a:r>
            <a:r>
              <a:rPr lang="en-GB" sz="1400" dirty="0" smtClean="0">
                <a:latin typeface="Arial"/>
                <a:ea typeface="Arial"/>
                <a:cs typeface="Arial"/>
                <a:sym typeface="Arial"/>
              </a:rPr>
              <a:t>anywhere.</a:t>
            </a:r>
            <a:endParaRPr lang="en-GB" sz="14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3175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➔"/>
            </a:pPr>
            <a:endParaRPr lang="en-GB" sz="1400" dirty="0" smtClean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175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➔"/>
            </a:pPr>
            <a:r>
              <a:rPr lang="en-GB" sz="1400" dirty="0" smtClean="0">
                <a:latin typeface="Arial"/>
                <a:ea typeface="Arial"/>
                <a:cs typeface="Arial"/>
                <a:sym typeface="Arial"/>
              </a:rPr>
              <a:t>Focus </a:t>
            </a:r>
            <a:r>
              <a:rPr lang="en-GB" sz="1400" dirty="0">
                <a:latin typeface="Arial"/>
                <a:ea typeface="Arial"/>
                <a:cs typeface="Arial"/>
                <a:sym typeface="Arial"/>
              </a:rPr>
              <a:t>money and time on </a:t>
            </a:r>
            <a:r>
              <a:rPr lang="en-GB" sz="1400" dirty="0" smtClean="0">
                <a:latin typeface="Arial"/>
                <a:ea typeface="Arial"/>
                <a:cs typeface="Arial"/>
                <a:sym typeface="Arial"/>
              </a:rPr>
              <a:t>crucial aspects </a:t>
            </a:r>
            <a:r>
              <a:rPr lang="en-GB" sz="1400" dirty="0">
                <a:latin typeface="Arial"/>
                <a:ea typeface="Arial"/>
                <a:cs typeface="Arial"/>
                <a:sym typeface="Arial"/>
              </a:rPr>
              <a:t>of your business by working together with a Managed IT Service in place of an in-house solution</a:t>
            </a:r>
            <a:r>
              <a:rPr lang="en-GB" sz="1400" dirty="0" smtClean="0">
                <a:latin typeface="Arial"/>
                <a:ea typeface="Arial"/>
                <a:cs typeface="Arial"/>
                <a:sym typeface="Arial"/>
              </a:rPr>
              <a:t>.</a:t>
            </a:r>
            <a:endParaRPr lang="en-GB" sz="1400" dirty="0">
              <a:latin typeface="Arial"/>
              <a:ea typeface="Arial"/>
              <a:cs typeface="Arial"/>
              <a:sym typeface="Arial"/>
            </a:endParaRPr>
          </a:p>
        </p:txBody>
      </p:sp>
    </p:spTree>
    <p:custDataLst>
      <p:tags r:id="rId1"/>
    </p:custDataLst>
  </p:cSld>
  <p:clrMapOvr>
    <a:masterClrMapping/>
  </p:clrMapOvr>
  <p:transition advTm="1110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ctrTitle"/>
          </p:nvPr>
        </p:nvSpPr>
        <p:spPr>
          <a:xfrm>
            <a:off x="90900" y="3847950"/>
            <a:ext cx="8748300" cy="9336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GB" sz="2800" i="1" u="sng" dirty="0">
                <a:solidFill>
                  <a:schemeClr val="bg1"/>
                </a:solidFill>
              </a:rPr>
              <a:t>ThankYou</a:t>
            </a:r>
          </a:p>
        </p:txBody>
      </p:sp>
      <p:sp>
        <p:nvSpPr>
          <p:cNvPr id="115" name="Shape 115"/>
          <p:cNvSpPr txBox="1">
            <a:spLocks noGrp="1"/>
          </p:cNvSpPr>
          <p:nvPr>
            <p:ph type="subTitle" idx="1"/>
          </p:nvPr>
        </p:nvSpPr>
        <p:spPr>
          <a:xfrm>
            <a:off x="152400" y="1200150"/>
            <a:ext cx="8803200" cy="1998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rPr lang="en-GB" sz="1300" b="1" u="sng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OFFICE ADDRESS</a:t>
            </a:r>
          </a:p>
          <a:p>
            <a:pPr lvl="0" algn="ctr">
              <a:spcBef>
                <a:spcPts val="0"/>
              </a:spcBef>
              <a:buNone/>
            </a:pPr>
            <a:r>
              <a:rPr lang="en-GB" sz="22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SageNext Infotech LLC</a:t>
            </a:r>
          </a:p>
          <a:p>
            <a:pPr lvl="0" algn="ctr">
              <a:spcBef>
                <a:spcPts val="0"/>
              </a:spcBef>
              <a:buNone/>
            </a:pPr>
            <a:r>
              <a:rPr lang="en-GB" sz="17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Tax Plaza Inc.</a:t>
            </a:r>
          </a:p>
          <a:p>
            <a:pPr lvl="0" algn="ctr">
              <a:spcBef>
                <a:spcPts val="0"/>
              </a:spcBef>
              <a:buNone/>
            </a:pPr>
            <a:r>
              <a:rPr lang="en-GB" sz="17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207 Hudson Trace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-GB" sz="17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Suite 112, Augusta GA 30907</a:t>
            </a:r>
          </a:p>
          <a:p>
            <a:pPr lvl="0" algn="ctr" rtl="0">
              <a:spcBef>
                <a:spcPts val="0"/>
              </a:spcBef>
              <a:buNone/>
            </a:pPr>
            <a:endParaRPr sz="170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ctr" rtl="0">
              <a:spcBef>
                <a:spcPts val="0"/>
              </a:spcBef>
              <a:buNone/>
            </a:pPr>
            <a:endParaRPr lang="en-GB" sz="1700" u="sng" dirty="0">
              <a:solidFill>
                <a:schemeClr val="accent2"/>
              </a:solidFill>
              <a:latin typeface="Arial"/>
              <a:ea typeface="Arial"/>
              <a:cs typeface="Arial"/>
              <a:sym typeface="Arial"/>
              <a:hlinkClick r:id="rId4"/>
            </a:endParaRPr>
          </a:p>
        </p:txBody>
      </p:sp>
    </p:spTree>
    <p:custDataLst>
      <p:tags r:id="rId1"/>
    </p:custDataLst>
  </p:cSld>
  <p:clrMapOvr>
    <a:masterClrMapping/>
  </p:clrMapOvr>
  <p:transition advTm="1478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" grpId="0"/>
      <p:bldP spid="115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1.7|2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|1.8|2|2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9|1.4|1.9|1.5|2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2.2|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2.1|1.5|1.5|1.3|1.5|1.2|1.6|1.3|1.6|1.4|1.6|1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.8|1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2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.6|1.7|1.6|1.6|1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3.7|1.5|2|2.2|2.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1158</TotalTime>
  <Words>482</Words>
  <PresentationFormat>On-screen Show (16:9)</PresentationFormat>
  <Paragraphs>79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Corbel</vt:lpstr>
      <vt:lpstr>Wingdings 2</vt:lpstr>
      <vt:lpstr>Wingdings</vt:lpstr>
      <vt:lpstr>Roboto</vt:lpstr>
      <vt:lpstr>Wingdings 3</vt:lpstr>
      <vt:lpstr>Module</vt:lpstr>
      <vt:lpstr>Slide 1</vt:lpstr>
      <vt:lpstr>What is QuickBooks Hosting ?</vt:lpstr>
      <vt:lpstr>Importance Of QuickBooks</vt:lpstr>
      <vt:lpstr>Package Pricing  Cheapest Sage 50 hosting provider</vt:lpstr>
      <vt:lpstr>Features of Sage 50 cloud:</vt:lpstr>
      <vt:lpstr>Benefits of Hosting Sage 50 Hosting in the cloud:</vt:lpstr>
      <vt:lpstr>Other Benefits of Sage 50 Hosting </vt:lpstr>
      <vt:lpstr>Sage 50 Cloud Hosting By SageNext Allows You To Perform Following Functions:</vt:lpstr>
      <vt:lpstr>ThankYou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Sage 50 Hosting</dc:title>
  <cp:lastModifiedBy>Priti Maurya</cp:lastModifiedBy>
  <cp:revision>116</cp:revision>
  <dcterms:modified xsi:type="dcterms:W3CDTF">2016-08-13T05:02:12Z</dcterms:modified>
</cp:coreProperties>
</file>