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33"/>
  </p:notesMasterIdLst>
  <p:sldIdLst>
    <p:sldId id="296" r:id="rId2"/>
    <p:sldId id="297" r:id="rId3"/>
    <p:sldId id="298" r:id="rId4"/>
    <p:sldId id="299" r:id="rId5"/>
    <p:sldId id="325" r:id="rId6"/>
    <p:sldId id="300" r:id="rId7"/>
    <p:sldId id="301" r:id="rId8"/>
    <p:sldId id="302" r:id="rId9"/>
    <p:sldId id="303" r:id="rId10"/>
    <p:sldId id="304" r:id="rId11"/>
    <p:sldId id="305" r:id="rId12"/>
    <p:sldId id="324" r:id="rId13"/>
    <p:sldId id="306" r:id="rId14"/>
    <p:sldId id="307" r:id="rId15"/>
    <p:sldId id="308" r:id="rId16"/>
    <p:sldId id="309" r:id="rId17"/>
    <p:sldId id="311" r:id="rId18"/>
    <p:sldId id="312" r:id="rId19"/>
    <p:sldId id="310" r:id="rId20"/>
    <p:sldId id="326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91" autoAdjust="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B7F2E-CB64-4A1A-8BA6-2CAE959D587A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995AA-CA14-41C8-8B26-CD4D8EDE6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31F32-5C54-4686-BD1A-A11EDDF2CAD0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70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995AA-CA14-41C8-8B26-CD4D8EDE65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51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general, selectivity for bacterial ribosomes minimizes potential adverse consequences</a:t>
            </a:r>
          </a:p>
          <a:p>
            <a:r>
              <a:rPr lang="en-US" dirty="0"/>
              <a:t>encountered with the disruption of protein synthesis in mammalian host cells. However, high concentrations of</a:t>
            </a:r>
          </a:p>
          <a:p>
            <a:r>
              <a:rPr lang="en-US" dirty="0"/>
              <a:t>drugs such as chloramphenicol or the tetracyclines may cause toxic effects as a result of interaction with</a:t>
            </a:r>
          </a:p>
          <a:p>
            <a:r>
              <a:rPr lang="en-US" dirty="0"/>
              <a:t>mitochondrial mammalian ribosomes, because the structure of mitochondrial ribosomes more closely resembles</a:t>
            </a:r>
          </a:p>
          <a:p>
            <a:r>
              <a:rPr lang="en-US" dirty="0"/>
              <a:t>bacterial ribosomes.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995AA-CA14-41C8-8B26-CD4D8EDE65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711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others like Chlortetracycline, </a:t>
            </a:r>
            <a:r>
              <a:rPr lang="en-US" dirty="0" err="1"/>
              <a:t>Methacyclirc</a:t>
            </a:r>
            <a:endParaRPr lang="en-US" dirty="0"/>
          </a:p>
          <a:p>
            <a:r>
              <a:rPr lang="en-US" dirty="0" err="1"/>
              <a:t>Rolitetracycline</a:t>
            </a:r>
            <a:r>
              <a:rPr lang="en-US" dirty="0"/>
              <a:t>, </a:t>
            </a:r>
            <a:r>
              <a:rPr lang="en-US" dirty="0" err="1"/>
              <a:t>Lymecycline</a:t>
            </a:r>
            <a:r>
              <a:rPr lang="en-US" dirty="0"/>
              <a:t> are no longer </a:t>
            </a:r>
            <a:r>
              <a:rPr lang="en-US" dirty="0" err="1"/>
              <a:t>commercia</a:t>
            </a:r>
            <a:r>
              <a:rPr lang="en-US" dirty="0"/>
              <a:t> l </a:t>
            </a:r>
            <a:r>
              <a:rPr lang="en-US" dirty="0" err="1"/>
              <a:t>l</a:t>
            </a:r>
            <a:r>
              <a:rPr lang="en-US" dirty="0"/>
              <a:t> .</a:t>
            </a:r>
          </a:p>
          <a:p>
            <a:r>
              <a:rPr lang="en-US" dirty="0"/>
              <a:t>available,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995AA-CA14-41C8-8B26-CD4D8EDE65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58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Administration with dairy products or other</a:t>
            </a:r>
          </a:p>
          <a:p>
            <a:r>
              <a:rPr lang="en-US" dirty="0"/>
              <a:t>substances that contain divalent and trivalent cations (for example, magnesium, calcium and aluminum antacids, or</a:t>
            </a:r>
          </a:p>
          <a:p>
            <a:r>
              <a:rPr lang="en-US" dirty="0"/>
              <a:t>iron supplements) decreases absorption, particularly for tetracycline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995AA-CA14-41C8-8B26-CD4D8EDE65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32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Three principal mechanisms of resistance have been established:</a:t>
            </a:r>
          </a:p>
          <a:p>
            <a:r>
              <a:rPr lang="en-US" dirty="0"/>
              <a:t>This is the principal type of resistance encountered clinically. </a:t>
            </a:r>
          </a:p>
          <a:p>
            <a:r>
              <a:rPr lang="en-US" dirty="0"/>
              <a:t>This may result from mutation or deletion of a porin protein involved in transport and maintenance of the electrochemical gradient or from growth conditions under which the oxygen-dependent transport process</a:t>
            </a:r>
          </a:p>
          <a:p>
            <a:r>
              <a:rPr lang="en-US" dirty="0"/>
              <a:t>is not functional.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995AA-CA14-41C8-8B26-CD4D8EDE658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metabolism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995AA-CA14-41C8-8B26-CD4D8EDE658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72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Resistance to macrolides is associated with: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995AA-CA14-41C8-8B26-CD4D8EDE658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71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DE89A66-5E20-41EB-9E50-927446AFD498}" type="datetime1">
              <a:rPr lang="en-US" smtClean="0"/>
              <a:t>11/13/2020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EBDDC3"/>
                </a:solidFill>
              </a:rPr>
              <a:t>Basic Principles of Pharmacology  CMT05101,  NTA Level 5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50BBD1F-BF19-42E9-BA4B-69C8D5386E46}" type="slidenum">
              <a:rPr lang="en-US">
                <a:solidFill>
                  <a:srgbClr val="EBDDC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763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638D-98AE-4E0A-8086-BA09A621D845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B0B9B-6CB0-4E5B-9A28-3395582C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2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264D4-B84C-4BD0-8010-90CDB90CD4E9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142E9C-D9D3-4555-99D6-62BB15990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3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00156FC-D2F3-4645-8ADC-123D4C25B827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876121-4B20-4D56-B70E-1E08A53AA9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43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A5553-82AD-429C-85BC-DB5FE8744AB0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68D37-1896-4000-9A5F-33FCBFBD2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2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C218D-74DA-4449-8FFD-59EBC362AB89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6E64E95B-8355-4DCB-9C84-67BE26E09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653691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12189A-0362-4F6A-8A71-171EB646256B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D42B13-89CA-4C18-A8B1-F7C70D8D1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2099974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FBF9BA0-ED18-4EAB-AE69-B48438A79523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8A7837-228C-478B-AE68-E660FFBFE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292645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83EB4-2B4E-467C-9AF6-E2BDC3035077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46593-E064-472E-88FE-3EE08CF0C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4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118D2-E243-4D6A-AAF7-A6CB77996EFF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9E0120B-BEB4-4DCA-84B0-F2235F51D79F}" type="slidenum">
              <a:rPr lang="en-US">
                <a:solidFill>
                  <a:srgbClr val="775F55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24B10-A000-484C-9FBC-E54BC1429534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D536-218B-4927-BF96-323A4B0B4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623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41E3E4-58EC-43C3-9299-DA6F5AF4A156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E251CFA3-DE4C-455E-861C-AAAB8D8DD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4011515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EAD2BE-AA20-461D-82D6-576E90BD9277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 smtClean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79525-AFC9-4A68-A2F9-FF0A2CBDEB0F}" type="slidenum"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251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458200" cy="2743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PROTEIN SYNTHESIS INHBITORS ANTIBIOTICS.</a:t>
            </a:r>
            <a:endParaRPr 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0BBD1F-BF19-42E9-BA4B-69C8D5386E46}" type="slidenum">
              <a:rPr lang="en-US" smtClean="0">
                <a:solidFill>
                  <a:srgbClr val="EBDDC3"/>
                </a:solidFill>
              </a:rPr>
              <a:pPr>
                <a:defRPr/>
              </a:pPr>
              <a:t>1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617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Mechanism of Resistance to tetracycline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commonly encountered naturally occurring resistance to tetracyclines is an efflux pump that expels drug out of the cell, thus preventing intracellular accumulation.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mechanisms of bacterial resistance to tetracyclines include enzymatic inactivation of the drug and production of bacterial proteins that prevent tetracyclines from binding to the ribosome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136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Clinical uses of tetracycline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Tetracyclines are active against many Gram-positive and Gram-negative bacteria, including certain anaerobes, rickettsiae, chlamydiae, and mycoplasmas.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Moderate-to- Severe Acne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Brucellosis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Cholera esp Doxycycline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18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FC8071-9D5A-4CD8-BB1F-5B5B6AC745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00" dirty="0"/>
              <a:t>Aminoglycosides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DA82F-11AA-4894-A2E2-53025A735D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64E95B-8355-4DCB-9C84-67BE26E0998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73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Aminoglycosides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aminoglycosides include streptomycin, neomycin, kanamycin, amikacin, gentamicin, tobramycin,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sisomicin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netilmicin, and others.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used most widely in combination with other agents to treat drug-resistant organisms.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for the treatment of serious infections due to aerobic gram-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bacilli; their clinical utility is limited due to serious toxicities</a:t>
            </a:r>
            <a:r>
              <a:rPr lang="en-US" sz="28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07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Mode of action of Aminoglycosides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Aminoglycosides bind to the 30S ribosomal subunit and interfere with protein synthesis by changing shape of 30S portion.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Their penetration through the bacterial cell envelope is partly dependent on oxygen dependent active transport, and they have minimal action against anaerobic organisms.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 of the aminoglycosides is bactericidal</a:t>
            </a:r>
            <a:r>
              <a:rPr lang="en-US" sz="28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9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of Resistance of Aminoglycosides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of a transferase enzyme that inactivates the aminoglycoside by adenylylation, acetylation, or phosphorylation.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impaired entry of aminoglycoside into the cell.  Due to mutation or deletion of porin protein which result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unfunction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oxygen-dependent transport.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receptor protein on the 30S ribosomal subunit may be deleted or altered as a result of a mutation.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301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Pharmacokinetic properties  of Aminoglycosides.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Absoprtion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Cannot absorb by oral administration. 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Distributed in most tissues, especially high concentration in kidney, cochlea, vestibular apparatus. </a:t>
            </a:r>
          </a:p>
          <a:p>
            <a:pPr marL="0" indent="0">
              <a:buNone/>
            </a:pPr>
            <a:endParaRPr lang="en-U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Excretion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Excreted by glomerular filtration</a:t>
            </a:r>
            <a:r>
              <a:rPr lang="en-US" sz="2800" dirty="0"/>
              <a:t>. 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87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uses of aminoglycosides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Kanamycin: Only used to drug resistant tuberculosis.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Neomycin: topical and oral use only due to toxicity associated with parenteral administration; Given prior to elective bowel surgery, reducing aerobic bowel flora.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Gentamicin; Treatment of severe gram-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bacterial infections (sepsis/pneumonia) when the bacteria is likely resistant to other antibiotics</a:t>
            </a:r>
            <a:r>
              <a:rPr lang="en-US" sz="2800" dirty="0"/>
              <a:t>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038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uses of aminoglycosides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Tobramycin; Stronger acting than gentamicin to Pseudomonas, Proteus, Enterobacter and Klebsiella.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Amikacin is often effective in treating multi-drug resistant strains of Mycobacterium tuberculosis.</a:t>
            </a:r>
            <a:r>
              <a:rPr lang="en-US" sz="2800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96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Adverse effects of aminoglycosides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Ototoxicity: both vestibular and auditory damage may occur.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Nephrotoxicity: dose-related, usually reversible;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Neuromuscular paralysis; associated with a rapid increase in conc.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Allergic reactions: rashes, fever and angioedema.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43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12234" y="1516063"/>
            <a:ext cx="8453814" cy="48976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mechanism of action of protein synthesis inhibitors.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Pharmacokinetic properties of protein synthesis inhibitors.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bacterial resistance of different groups of protein synthesis inhibitors.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clinical uses and common side effects of different groups of protein synthesis inhibitors.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76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7ACE6D-8146-4499-8C92-E76E3C626A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00" dirty="0"/>
              <a:t>Macrolides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7508EA-B02E-4651-929E-08BAE563AF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64E95B-8355-4DCB-9C84-67BE26E0998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67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Macrolides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prototype drug in this group is erythromycin, clarithromycin and azithromycin are semisynthetic derivatives of erythromycin.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Erythromycin was the 1st of these drugs to have clinical use, both as a drug of 1st choice and as an alternative to an allergy to β-lactam antibiotics.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Telithromycin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 semisynthetic derivative of erythromycin, is a “ketolide”.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15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Mechanism of action of Macrolides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macrolides bind irreversibly to a site on the 50S subunit of the bacterial ribosome, thus inhibiting translocation steps of protein synthesis.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may also interfere with other steps, such as transpeptidation.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 considered to be bacteriostatic, they may be bactericidal at higher doses</a:t>
            </a:r>
            <a:r>
              <a:rPr lang="en-US" sz="280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06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Pharmacokinetic properties of Macrolides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Absorption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erythromycin base is destroyed by gastric acid; Clarithromycin and azithromycin are stable in stomach acid and are readily absorbed. 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Erythromycin distributes well to all body fluids except the CSF., All 3 drugs concentrate in the liver. Clarithromycin, azithromycin widely distributed in the tissues.</a:t>
            </a:r>
            <a:r>
              <a:rPr lang="en-US" sz="28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205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Pharmacokinetic properties of Macrolides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Metabolism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3 drugs undergo hepatic metabolism.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Excretion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Azithromycin is primarily concentrated and excreted in the bile as active drug.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Erythromycin and its metabolites are also excreted in the bile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Clarithromycin mainly excreted in the urine.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5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75F55"/>
                </a:solidFill>
              </a:rPr>
              <a:t>Mechanism of Resistance of Macrolides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inability of the organism to take up the antibiotic.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presence of efflux pumps.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decreased affinity of the 50S ribosomal subunit for the antibiotic due to methylation of an adenine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presence of plasmid- associated erythromycin esterases in gram-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organisms such as the enterobacteriaceae</a:t>
            </a:r>
            <a:r>
              <a:rPr lang="en-US" sz="280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119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use of macrolide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Erythromycin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against many of the same organisms as penicillin.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Clarithromycin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similar to erythromycin, but it is also effective vs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Haemophilus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influenzae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has greater activity against intracellular pathogens such as Chlamydia, Legionella, Moraxella,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Ureaplasma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species, and Helicobacter pylori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412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use of macrolide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Azithromycin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Although less active than erythromycin against streptococci and staphylococci, azithromycin is far more active against respiratory pathogens such as H.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influenzae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Moraxella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catarrhalis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9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Adverse effects of macrolides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Gastric distress and motility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 upset is the most common adverse effect of the macrolides (especially with erythromycin). The other macrolides seem to be better tolerated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doses of erythromycin lead to smooth muscle contractions that result in the movement of gastric contents to the duodenum, an adverse effect sometimes employed for the treatment of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gastroparesis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postoperative ileus.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012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Adverse effects of macrolides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Cholestatic jaundice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adverse effect occurs most commonly with the estolate form of erythromycin however, it has been reported with other formulations and other agents in this class.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Ototoxicity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Transient deafness with erythromycin, especially at high dosages. Azithromycin associated with irreversible sensorineural hearing loss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06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83824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number of antibiotics exert their antimicrobial effects by targeting bacterial ribosomes and inhibiting bacterial protein synthesis.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ribosomes differ from mammalian cytoplasmic ribosomes and are composed of 30S and 50S subunits, mammalian ribosomes have 40S and 60S subunits.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of these agents exhibit bacteriostatic activity.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94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Adverse effects of macrolides 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QTs prolongation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Macrolides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ketolides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may prolong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QTc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interval and should be used with caution in those patients with proarrhythmic conditions or concomitant use of proarrhythmic agents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9125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Michelle et al(2012):  Lippincott's Illustrated Reviews: Pharmacology 5th ed; Baltimore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G. Katzungu et al (2012),  Basic &amp; clinical pharmacology (14th ed), Norwalk, USA: Appleton &amp; Lange.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Foster, R.W. (1996). Basic Pharmacology. (4th ed.). Oxford: Butterworth-Heinemann.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75F55"/>
                </a:solidFill>
              </a:rPr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12648" y="1516063"/>
            <a:ext cx="8153400" cy="468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61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6AF913-3B65-4706-81EA-624C347AF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00" dirty="0"/>
              <a:t>Tetracycline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F86437-D3FA-40C9-8F51-481E1341E2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64E95B-8355-4DCB-9C84-67BE26E0998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26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Tetracycline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Tetracyclines are broad-spectrum antibiotics – bacteriostatic.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group includes tetracycline,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oxytetracycline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doxycycline and minocycline.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are obtained from soil actinomycetes. The first to be introduced was chlortetracycline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36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75F55"/>
                </a:solidFill>
              </a:rPr>
              <a:t>Mechanism of action of tetracycline,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Once inside the cell, tetracyclines bind reversibly to the 30S subunit of the bacterial ribosome, This action prevents binding of tRNA to the mRNA–ribosome complex, thereby inhibiting bacterial protein synthesis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39" y="3438525"/>
            <a:ext cx="8251901" cy="318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54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Pharmacokinetic properties of Tetracycline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Absorption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Tetracyclines are adequately absorbed after oral ingestion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 well in the bile, liver, kidney, gingival fluid, and skin. All tetracyclines cross the placental barrier and concentrate in fetal bones and dentition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54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Pharmacokinetic properties of Tetracycline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Elimination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Tetracycline is primarily eliminated unchanged in the urine, whereas minocycline undergoes hepatic metabolism and is eliminated to a lesser extent via the kidney.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Doxycycline is preferred in patients with renal dysfunction, as it is primarily eliminated via the bile into the feces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79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2599</TotalTime>
  <Words>1517</Words>
  <Application>Microsoft Office PowerPoint</Application>
  <PresentationFormat>On-screen Show (4:3)</PresentationFormat>
  <Paragraphs>209</Paragraphs>
  <Slides>31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Times New Roman</vt:lpstr>
      <vt:lpstr>Tw Cen MT</vt:lpstr>
      <vt:lpstr>Wingdings</vt:lpstr>
      <vt:lpstr>Wingdings 2</vt:lpstr>
      <vt:lpstr>1_Median</vt:lpstr>
      <vt:lpstr>PROTEIN SYNTHESIS INHBITORS ANTIBIOTICS.</vt:lpstr>
      <vt:lpstr>Learning Objectives</vt:lpstr>
      <vt:lpstr>Overview</vt:lpstr>
      <vt:lpstr>Overview</vt:lpstr>
      <vt:lpstr>PowerPoint Presentation</vt:lpstr>
      <vt:lpstr>Tetracycline</vt:lpstr>
      <vt:lpstr>Mechanism of action of tetracycline, </vt:lpstr>
      <vt:lpstr>Pharmacokinetic properties of Tetracycline</vt:lpstr>
      <vt:lpstr>Pharmacokinetic properties of Tetracycline cont..</vt:lpstr>
      <vt:lpstr>Mechanism of Resistance to tetracycline</vt:lpstr>
      <vt:lpstr>Clinical uses of tetracycline</vt:lpstr>
      <vt:lpstr>PowerPoint Presentation</vt:lpstr>
      <vt:lpstr>Aminoglycosides</vt:lpstr>
      <vt:lpstr>Mode of action of Aminoglycosides</vt:lpstr>
      <vt:lpstr>Mode of Resistance of Aminoglycosides</vt:lpstr>
      <vt:lpstr>Pharmacokinetic properties  of Aminoglycosides.</vt:lpstr>
      <vt:lpstr>Clinical uses of aminoglycosides</vt:lpstr>
      <vt:lpstr>Clinical uses of aminoglycosides cont..</vt:lpstr>
      <vt:lpstr>Adverse effects of aminoglycosides</vt:lpstr>
      <vt:lpstr>PowerPoint Presentation</vt:lpstr>
      <vt:lpstr>Macrolides</vt:lpstr>
      <vt:lpstr>Mechanism of action of Macrolides</vt:lpstr>
      <vt:lpstr>Pharmacokinetic properties of Macrolides</vt:lpstr>
      <vt:lpstr>Pharmacokinetic properties of Macrolides cont..</vt:lpstr>
      <vt:lpstr>Mechanism of Resistance of Macrolides</vt:lpstr>
      <vt:lpstr>Clinical use of macrolide</vt:lpstr>
      <vt:lpstr>Clinical use of macrolide cont..</vt:lpstr>
      <vt:lpstr>Adverse effects of macrolides</vt:lpstr>
      <vt:lpstr>Adverse effects of macrolides cont..</vt:lpstr>
      <vt:lpstr>Adverse effects of macrolides cont..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SYNTHESIS INHBITORS ANTIBIOTICS</dc:title>
  <dc:creator>Windows User</dc:creator>
  <cp:lastModifiedBy>USER</cp:lastModifiedBy>
  <cp:revision>149</cp:revision>
  <dcterms:created xsi:type="dcterms:W3CDTF">2018-10-23T07:28:15Z</dcterms:created>
  <dcterms:modified xsi:type="dcterms:W3CDTF">2020-11-13T08:51:27Z</dcterms:modified>
</cp:coreProperties>
</file>